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Roboto Mono Ligh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Titillium Web"/>
      <p:regular r:id="rId49"/>
      <p:bold r:id="rId50"/>
      <p:italic r:id="rId51"/>
      <p:boldItalic r:id="rId52"/>
    </p:embeddedFont>
    <p:embeddedFont>
      <p:font typeface="Montserrat Light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RobotoMonoLight-bold.fntdata"/><Relationship Id="rId41" Type="http://schemas.openxmlformats.org/officeDocument/2006/relationships/font" Target="fonts/RobotoMonoLight-regular.fntdata"/><Relationship Id="rId44" Type="http://schemas.openxmlformats.org/officeDocument/2006/relationships/font" Target="fonts/RobotoMonoLight-boldItalic.fntdata"/><Relationship Id="rId43" Type="http://schemas.openxmlformats.org/officeDocument/2006/relationships/font" Target="fonts/RobotoMonoLigh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TitilliumWeb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MontserratSemiBold-regular.fntdata"/><Relationship Id="rId32" Type="http://schemas.openxmlformats.org/officeDocument/2006/relationships/slide" Target="slides/slide28.xml"/><Relationship Id="rId35" Type="http://schemas.openxmlformats.org/officeDocument/2006/relationships/font" Target="fonts/MontserratSemiBold-italic.fntdata"/><Relationship Id="rId34" Type="http://schemas.openxmlformats.org/officeDocument/2006/relationships/font" Target="fonts/MontserratSemiBold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MontserratSemiBold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TitilliumWeb-italic.fntdata"/><Relationship Id="rId50" Type="http://schemas.openxmlformats.org/officeDocument/2006/relationships/font" Target="fonts/TitilliumWeb-bold.fntdata"/><Relationship Id="rId53" Type="http://schemas.openxmlformats.org/officeDocument/2006/relationships/font" Target="fonts/MontserratLight-regular.fntdata"/><Relationship Id="rId52" Type="http://schemas.openxmlformats.org/officeDocument/2006/relationships/font" Target="fonts/TitilliumWeb-bold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Light-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Light-bold.fntdata"/><Relationship Id="rId13" Type="http://schemas.openxmlformats.org/officeDocument/2006/relationships/slide" Target="slides/slide9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8.xml"/><Relationship Id="rId56" Type="http://schemas.openxmlformats.org/officeDocument/2006/relationships/font" Target="fonts/MontserratLight-boldItalic.fntdata"/><Relationship Id="rId15" Type="http://schemas.openxmlformats.org/officeDocument/2006/relationships/slide" Target="slides/slide11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10.xml"/><Relationship Id="rId58" Type="http://schemas.openxmlformats.org/officeDocument/2006/relationships/font" Target="fonts/RobotoMon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b00b2db96_1_0:notes"/>
          <p:cNvSpPr/>
          <p:nvPr>
            <p:ph idx="2" type="sldImg"/>
          </p:nvPr>
        </p:nvSpPr>
        <p:spPr>
          <a:xfrm>
            <a:off x="3812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b00b2db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a1288a67a_1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a1288a67a_1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e0c8891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11e0c88917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e817eda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11e817eda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Importante mencionar que a API deve ser desenhada com foco nas pessoas que a utilizarão.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Considerar a relevância do consumo da API em primeiro lugar.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e817eda0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1e817eda0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 começar pela ESTRATÉGIA.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8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Significa que a API deve ser a primeira interface das suas aplicações.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CONTRATO da API como base do desenvolvimento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Time de integração rodando 1 ou 2 SPRINTS ANTES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FRONT e BACK podem PARALELIZAR o desenvolvimento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Isso traz MENOS ATRITO no teste de integração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e817eda0e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11e817eda0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e817eda0e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1e817eda0e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e817eda0e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e817eda0e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1ea1c6ba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11ea1c6ba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1ea1c6baad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11ea1c6baad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ea1c6baad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11ea1c6baad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8ec274f7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8ec274f7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ea1c6baad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11ea1c6baad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e817eda0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g11e817eda0e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e817eda0e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e817eda0e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2002 Jeff Bezos fundador da Amazon emitiu um mandato para a empresa para que todos os times </a:t>
            </a:r>
            <a:r>
              <a:rPr lang="en"/>
              <a:t>expusessem</a:t>
            </a:r>
            <a:r>
              <a:rPr lang="en"/>
              <a:t> seus serviços por meio de serviços e APIs. Este mandato ficou bastante famoso e influenciou o mercado de APIs e microserviços.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a1288a67a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a1288a67a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8ec274f70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d8ec274f70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ea1c6baad_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1ea1c6baad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f141232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8" name="Google Shape;708;g11f1412328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ea1c6baad_1_1154:notes"/>
          <p:cNvSpPr/>
          <p:nvPr>
            <p:ph idx="2" type="sldImg"/>
          </p:nvPr>
        </p:nvSpPr>
        <p:spPr>
          <a:xfrm>
            <a:off x="3812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ea1c6baad_1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09f765f62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09f765f62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8ec274f7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8ec274f7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a0bb1a3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a0bb1a3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ea1c6ba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ea1c6ba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f141232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f141232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5ad01849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f5ad018497_0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a1288a67a_1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a1288a67a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a1288a67a_1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1a1288a67a_1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1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23130" l="0" r="0" t="18854"/>
          <a:stretch/>
        </p:blipFill>
        <p:spPr>
          <a:xfrm>
            <a:off x="7512175" y="2455400"/>
            <a:ext cx="1038425" cy="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/>
        </p:nvSpPr>
        <p:spPr>
          <a:xfrm>
            <a:off x="486375" y="3698750"/>
            <a:ext cx="240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Creating connections that transform the world.</a:t>
            </a:r>
            <a:endParaRPr sz="1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28082">
            <a:off x="4271124" y="-3873397"/>
            <a:ext cx="5640299" cy="598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05436">
            <a:off x="4116623" y="3137202"/>
            <a:ext cx="5640301" cy="59882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06250" y="2139197"/>
            <a:ext cx="6986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 (Purple)" type="titleOnly">
  <p:cSld name="TITLE_ONLY">
    <p:bg>
      <p:bgPr>
        <a:solidFill>
          <a:schemeClr val="accen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17625" y="584525"/>
            <a:ext cx="59286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769500" y="1838925"/>
            <a:ext cx="41310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 b="23130" l="0" r="0" t="18854"/>
          <a:stretch/>
        </p:blipFill>
        <p:spPr>
          <a:xfrm>
            <a:off x="8343300" y="4710750"/>
            <a:ext cx="555825" cy="27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1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ee Area (Purple)" type="blank">
  <p:cSld name="BLANK">
    <p:bg>
      <p:bgPr>
        <a:solidFill>
          <a:schemeClr val="accen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 rotWithShape="1">
          <a:blip r:embed="rId2">
            <a:alphaModFix/>
          </a:blip>
          <a:srcRect b="23130" l="0" r="0" t="18854"/>
          <a:stretch/>
        </p:blipFill>
        <p:spPr>
          <a:xfrm>
            <a:off x="8343300" y="4710750"/>
            <a:ext cx="555825" cy="27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2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Transition 03">
  <p:cSld name="BLANK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3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3"/>
          <p:cNvSpPr/>
          <p:nvPr/>
        </p:nvSpPr>
        <p:spPr>
          <a:xfrm>
            <a:off x="463375" y="1305950"/>
            <a:ext cx="2263800" cy="2263800"/>
          </a:xfrm>
          <a:prstGeom prst="ellipse">
            <a:avLst/>
          </a:prstGeom>
          <a:noFill/>
          <a:ln cap="flat" cmpd="sng" w="9525">
            <a:solidFill>
              <a:srgbClr val="F27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860625" y="2298375"/>
            <a:ext cx="74823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769500" y="1838925"/>
            <a:ext cx="41310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>
                <a:solidFill>
                  <a:schemeClr val="accent3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 sz="1000">
                <a:solidFill>
                  <a:schemeClr val="accent3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 sz="1000">
                <a:solidFill>
                  <a:schemeClr val="accent3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>
                <a:solidFill>
                  <a:schemeClr val="accent3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 sz="1000">
                <a:solidFill>
                  <a:schemeClr val="accent3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 sz="1000">
                <a:solidFill>
                  <a:schemeClr val="accent3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>
                <a:solidFill>
                  <a:schemeClr val="accent3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 sz="1000">
                <a:solidFill>
                  <a:schemeClr val="accent3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000"/>
              <a:buChar char="■"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Topics">
  <p:cSld name="TITLE_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/>
          <p:nvPr/>
        </p:nvSpPr>
        <p:spPr>
          <a:xfrm>
            <a:off x="995050" y="1784213"/>
            <a:ext cx="2287500" cy="2287500"/>
          </a:xfrm>
          <a:prstGeom prst="ellipse">
            <a:avLst/>
          </a:prstGeom>
          <a:noFill/>
          <a:ln cap="flat" cmpd="sng" w="9525">
            <a:solidFill>
              <a:srgbClr val="F27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3613225" y="1784201"/>
            <a:ext cx="2287500" cy="2287500"/>
          </a:xfrm>
          <a:prstGeom prst="ellipse">
            <a:avLst/>
          </a:prstGeom>
          <a:noFill/>
          <a:ln cap="flat" cmpd="sng" w="9525">
            <a:solidFill>
              <a:srgbClr val="F27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6231400" y="1784201"/>
            <a:ext cx="2287500" cy="2287500"/>
          </a:xfrm>
          <a:prstGeom prst="ellipse">
            <a:avLst/>
          </a:prstGeom>
          <a:noFill/>
          <a:ln cap="flat" cmpd="sng" w="9525">
            <a:solidFill>
              <a:srgbClr val="F27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496125" y="447675"/>
            <a:ext cx="55695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625000" y="1048650"/>
            <a:ext cx="44724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2" type="subTitle"/>
          </p:nvPr>
        </p:nvSpPr>
        <p:spPr>
          <a:xfrm>
            <a:off x="1363250" y="2351125"/>
            <a:ext cx="177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1462050" y="2950425"/>
            <a:ext cx="14799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4" type="subTitle"/>
          </p:nvPr>
        </p:nvSpPr>
        <p:spPr>
          <a:xfrm>
            <a:off x="3958950" y="2351125"/>
            <a:ext cx="177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5" type="body"/>
          </p:nvPr>
        </p:nvSpPr>
        <p:spPr>
          <a:xfrm>
            <a:off x="4057750" y="2950425"/>
            <a:ext cx="14799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6" type="subTitle"/>
          </p:nvPr>
        </p:nvSpPr>
        <p:spPr>
          <a:xfrm>
            <a:off x="6572000" y="2351125"/>
            <a:ext cx="177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None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7" type="body"/>
          </p:nvPr>
        </p:nvSpPr>
        <p:spPr>
          <a:xfrm>
            <a:off x="6670800" y="2950425"/>
            <a:ext cx="14799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28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1">
  <p:cSld name="Slide de título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5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5"/>
          <p:cNvCxnSpPr/>
          <p:nvPr/>
        </p:nvCxnSpPr>
        <p:spPr>
          <a:xfrm rot="10800000">
            <a:off x="-17225" y="1552063"/>
            <a:ext cx="9165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5"/>
          <p:cNvSpPr/>
          <p:nvPr/>
        </p:nvSpPr>
        <p:spPr>
          <a:xfrm>
            <a:off x="495625" y="1036444"/>
            <a:ext cx="1831200" cy="2451600"/>
          </a:xfrm>
          <a:prstGeom prst="roundRect">
            <a:avLst>
              <a:gd fmla="val 11268" name="adj"/>
            </a:avLst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2599850" y="1036444"/>
            <a:ext cx="1831200" cy="2451600"/>
          </a:xfrm>
          <a:prstGeom prst="roundRect">
            <a:avLst>
              <a:gd fmla="val 11268" name="adj"/>
            </a:avLst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4768100" y="1036444"/>
            <a:ext cx="1831200" cy="2451600"/>
          </a:xfrm>
          <a:prstGeom prst="roundRect">
            <a:avLst>
              <a:gd fmla="val 11268" name="adj"/>
            </a:avLst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6936375" y="1036388"/>
            <a:ext cx="1831200" cy="2451600"/>
          </a:xfrm>
          <a:prstGeom prst="roundRect">
            <a:avLst>
              <a:gd fmla="val 11268" name="adj"/>
            </a:avLst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1023475" y="1164313"/>
            <a:ext cx="775500" cy="77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3127700" y="1164313"/>
            <a:ext cx="775500" cy="77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5963" y="1164313"/>
            <a:ext cx="775500" cy="77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7464200" y="1164313"/>
            <a:ext cx="775500" cy="77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228600" y="142825"/>
            <a:ext cx="55695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1099825" y="1402775"/>
            <a:ext cx="5928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b="1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2" type="subTitle"/>
          </p:nvPr>
        </p:nvSpPr>
        <p:spPr>
          <a:xfrm>
            <a:off x="3191313" y="1417075"/>
            <a:ext cx="5928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b="1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3" type="subTitle"/>
          </p:nvPr>
        </p:nvSpPr>
        <p:spPr>
          <a:xfrm>
            <a:off x="5374125" y="1402775"/>
            <a:ext cx="5928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b="1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4" type="subTitle"/>
          </p:nvPr>
        </p:nvSpPr>
        <p:spPr>
          <a:xfrm>
            <a:off x="7542375" y="1417075"/>
            <a:ext cx="5928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b="1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900"/>
              <a:buFont typeface="Roboto Mono"/>
              <a:buNone/>
              <a:defRPr b="1" sz="9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5" type="body"/>
          </p:nvPr>
        </p:nvSpPr>
        <p:spPr>
          <a:xfrm>
            <a:off x="669450" y="2061350"/>
            <a:ext cx="14799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6" type="body"/>
          </p:nvPr>
        </p:nvSpPr>
        <p:spPr>
          <a:xfrm>
            <a:off x="2807513" y="2088600"/>
            <a:ext cx="14799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7" type="body"/>
          </p:nvPr>
        </p:nvSpPr>
        <p:spPr>
          <a:xfrm>
            <a:off x="4943750" y="2088600"/>
            <a:ext cx="14799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8" type="body"/>
          </p:nvPr>
        </p:nvSpPr>
        <p:spPr>
          <a:xfrm>
            <a:off x="7112025" y="2131800"/>
            <a:ext cx="14799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9" type="body"/>
          </p:nvPr>
        </p:nvSpPr>
        <p:spPr>
          <a:xfrm>
            <a:off x="495625" y="3925125"/>
            <a:ext cx="7551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2">
  <p:cSld name="SECTION_TITLE_AND_DESCRIPTION_2_1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6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6"/>
          <p:cNvSpPr/>
          <p:nvPr/>
        </p:nvSpPr>
        <p:spPr>
          <a:xfrm>
            <a:off x="503844" y="1356828"/>
            <a:ext cx="1472400" cy="733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584609" y="1356825"/>
            <a:ext cx="1472400" cy="7332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2175264" y="1356828"/>
            <a:ext cx="1472400" cy="733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2256029" y="1356825"/>
            <a:ext cx="1472400" cy="7332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3846684" y="1356828"/>
            <a:ext cx="1472400" cy="733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3927449" y="1356825"/>
            <a:ext cx="1472400" cy="7332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5518104" y="1356828"/>
            <a:ext cx="1472400" cy="733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5598869" y="1356825"/>
            <a:ext cx="1472400" cy="7332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7189523" y="1356828"/>
            <a:ext cx="1472400" cy="733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7270289" y="1356825"/>
            <a:ext cx="1472400" cy="7332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6"/>
          <p:cNvCxnSpPr/>
          <p:nvPr/>
        </p:nvCxnSpPr>
        <p:spPr>
          <a:xfrm>
            <a:off x="1137581" y="2090010"/>
            <a:ext cx="0" cy="10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6"/>
          <p:cNvCxnSpPr/>
          <p:nvPr/>
        </p:nvCxnSpPr>
        <p:spPr>
          <a:xfrm>
            <a:off x="2911551" y="2090010"/>
            <a:ext cx="0" cy="10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6"/>
          <p:cNvCxnSpPr/>
          <p:nvPr/>
        </p:nvCxnSpPr>
        <p:spPr>
          <a:xfrm>
            <a:off x="4572079" y="2090010"/>
            <a:ext cx="0" cy="10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6"/>
          <p:cNvCxnSpPr/>
          <p:nvPr/>
        </p:nvCxnSpPr>
        <p:spPr>
          <a:xfrm>
            <a:off x="6254376" y="2090010"/>
            <a:ext cx="0" cy="10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7925814" y="2260785"/>
            <a:ext cx="0" cy="10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2" name="Google Shape;132;p16"/>
          <p:cNvSpPr/>
          <p:nvPr/>
        </p:nvSpPr>
        <p:spPr>
          <a:xfrm>
            <a:off x="401301" y="3162737"/>
            <a:ext cx="1472400" cy="88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2175270" y="3162737"/>
            <a:ext cx="1472400" cy="88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3835799" y="3162737"/>
            <a:ext cx="1472400" cy="88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5518096" y="3162737"/>
            <a:ext cx="1472400" cy="88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7189534" y="3162737"/>
            <a:ext cx="1472400" cy="88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348000" y="228425"/>
            <a:ext cx="4637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2600100" y="1545675"/>
            <a:ext cx="876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b="1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40" name="Google Shape;140;p16"/>
          <p:cNvSpPr txBox="1"/>
          <p:nvPr>
            <p:ph idx="2" type="subTitle"/>
          </p:nvPr>
        </p:nvSpPr>
        <p:spPr>
          <a:xfrm>
            <a:off x="1019500" y="1545675"/>
            <a:ext cx="876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b="1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41" name="Google Shape;141;p16"/>
          <p:cNvSpPr txBox="1"/>
          <p:nvPr>
            <p:ph idx="3" type="subTitle"/>
          </p:nvPr>
        </p:nvSpPr>
        <p:spPr>
          <a:xfrm>
            <a:off x="4313325" y="1545675"/>
            <a:ext cx="876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b="1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42" name="Google Shape;142;p16"/>
          <p:cNvSpPr txBox="1"/>
          <p:nvPr>
            <p:ph idx="4" type="subTitle"/>
          </p:nvPr>
        </p:nvSpPr>
        <p:spPr>
          <a:xfrm>
            <a:off x="6000200" y="1545675"/>
            <a:ext cx="876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b="1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43" name="Google Shape;143;p16"/>
          <p:cNvSpPr txBox="1"/>
          <p:nvPr>
            <p:ph idx="5" type="subTitle"/>
          </p:nvPr>
        </p:nvSpPr>
        <p:spPr>
          <a:xfrm>
            <a:off x="7687075" y="1545675"/>
            <a:ext cx="8760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b="1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44" name="Google Shape;144;p16"/>
          <p:cNvSpPr txBox="1"/>
          <p:nvPr>
            <p:ph idx="6" type="subTitle"/>
          </p:nvPr>
        </p:nvSpPr>
        <p:spPr>
          <a:xfrm>
            <a:off x="584600" y="3292037"/>
            <a:ext cx="1134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7" type="subTitle"/>
          </p:nvPr>
        </p:nvSpPr>
        <p:spPr>
          <a:xfrm>
            <a:off x="2344325" y="3254087"/>
            <a:ext cx="1134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16"/>
          <p:cNvSpPr txBox="1"/>
          <p:nvPr>
            <p:ph idx="8" type="subTitle"/>
          </p:nvPr>
        </p:nvSpPr>
        <p:spPr>
          <a:xfrm>
            <a:off x="4015738" y="3254087"/>
            <a:ext cx="1134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16"/>
          <p:cNvSpPr txBox="1"/>
          <p:nvPr>
            <p:ph idx="9" type="subTitle"/>
          </p:nvPr>
        </p:nvSpPr>
        <p:spPr>
          <a:xfrm>
            <a:off x="5681700" y="3254087"/>
            <a:ext cx="1134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16"/>
          <p:cNvSpPr txBox="1"/>
          <p:nvPr>
            <p:ph idx="13" type="subTitle"/>
          </p:nvPr>
        </p:nvSpPr>
        <p:spPr>
          <a:xfrm>
            <a:off x="7358550" y="3254087"/>
            <a:ext cx="1134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Text with Side Illustration">
  <p:cSld name="TITLE_2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240775" y="256850"/>
            <a:ext cx="1499700" cy="4466400"/>
          </a:xfrm>
          <a:prstGeom prst="roundRect">
            <a:avLst>
              <a:gd fmla="val 11268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125" y="2652593"/>
            <a:ext cx="1725449" cy="20343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7"/>
          <p:cNvSpPr txBox="1"/>
          <p:nvPr>
            <p:ph type="title"/>
          </p:nvPr>
        </p:nvSpPr>
        <p:spPr>
          <a:xfrm>
            <a:off x="320725" y="617000"/>
            <a:ext cx="13398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2" type="title"/>
          </p:nvPr>
        </p:nvSpPr>
        <p:spPr>
          <a:xfrm>
            <a:off x="2198600" y="617000"/>
            <a:ext cx="4637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2198600" y="1245625"/>
            <a:ext cx="5338500" cy="3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nsedia's Symbol Area">
  <p:cSld name="BIG_NUMBER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18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8204" y="825474"/>
            <a:ext cx="3660674" cy="37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>
            <p:ph type="title"/>
          </p:nvPr>
        </p:nvSpPr>
        <p:spPr>
          <a:xfrm>
            <a:off x="348000" y="228425"/>
            <a:ext cx="4637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381975" y="981275"/>
            <a:ext cx="3003300" cy="3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62" name="Google Shape;162;p18"/>
          <p:cNvSpPr txBox="1"/>
          <p:nvPr>
            <p:ph idx="2" type="body"/>
          </p:nvPr>
        </p:nvSpPr>
        <p:spPr>
          <a:xfrm>
            <a:off x="4319825" y="2173325"/>
            <a:ext cx="3102300" cy="25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3" type="title"/>
          </p:nvPr>
        </p:nvSpPr>
        <p:spPr>
          <a:xfrm>
            <a:off x="4412350" y="1703650"/>
            <a:ext cx="24303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ee Area (Grey)">
  <p:cSld name="SECTION_TITLE_AND_DESCRIPTION_3">
    <p:bg>
      <p:bgPr>
        <a:solidFill>
          <a:schemeClr val="lt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19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p19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ards">
  <p:cSld name="SECTION_TITLE_AND_DESCRIPTION_3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20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" name="Google Shape;170;p20"/>
          <p:cNvGrpSpPr/>
          <p:nvPr/>
        </p:nvGrpSpPr>
        <p:grpSpPr>
          <a:xfrm>
            <a:off x="513950" y="897613"/>
            <a:ext cx="8116075" cy="3493175"/>
            <a:chOff x="582675" y="904200"/>
            <a:chExt cx="8116075" cy="3493175"/>
          </a:xfrm>
        </p:grpSpPr>
        <p:sp>
          <p:nvSpPr>
            <p:cNvPr id="171" name="Google Shape;171;p20"/>
            <p:cNvSpPr/>
            <p:nvPr/>
          </p:nvSpPr>
          <p:spPr>
            <a:xfrm>
              <a:off x="1580263" y="1304088"/>
              <a:ext cx="6120900" cy="2693400"/>
            </a:xfrm>
            <a:prstGeom prst="roundRect">
              <a:avLst>
                <a:gd fmla="val 784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582675" y="904200"/>
              <a:ext cx="3939600" cy="2045700"/>
            </a:xfrm>
            <a:prstGeom prst="roundRect">
              <a:avLst>
                <a:gd fmla="val 7849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4759150" y="2351675"/>
              <a:ext cx="3939600" cy="2045700"/>
            </a:xfrm>
            <a:prstGeom prst="roundRect">
              <a:avLst>
                <a:gd fmla="val 7849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0"/>
          <p:cNvSpPr/>
          <p:nvPr/>
        </p:nvSpPr>
        <p:spPr>
          <a:xfrm>
            <a:off x="1650062" y="3045600"/>
            <a:ext cx="808200" cy="8082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2267795" y="3045600"/>
            <a:ext cx="808200" cy="8082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2885529" y="3045600"/>
            <a:ext cx="808200" cy="8082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5453626" y="1420469"/>
            <a:ext cx="808200" cy="8082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6071359" y="1420469"/>
            <a:ext cx="808200" cy="8082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6689093" y="1420469"/>
            <a:ext cx="808200" cy="8082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816088" y="1512700"/>
            <a:ext cx="33717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Font typeface="Montserrat"/>
              <a:buChar char="■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2" type="body"/>
          </p:nvPr>
        </p:nvSpPr>
        <p:spPr>
          <a:xfrm>
            <a:off x="5012388" y="2931975"/>
            <a:ext cx="33717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Font typeface="Montserrat"/>
              <a:buChar char="■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3" type="subTitle"/>
          </p:nvPr>
        </p:nvSpPr>
        <p:spPr>
          <a:xfrm>
            <a:off x="810038" y="1034000"/>
            <a:ext cx="34509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3" name="Google Shape;183;p20"/>
          <p:cNvSpPr txBox="1"/>
          <p:nvPr>
            <p:ph idx="4" type="subTitle"/>
          </p:nvPr>
        </p:nvSpPr>
        <p:spPr>
          <a:xfrm>
            <a:off x="5012388" y="2499313"/>
            <a:ext cx="34509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348000" y="228425"/>
            <a:ext cx="4637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02">
  <p:cSld name="TITLE_3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/>
        </p:nvSpPr>
        <p:spPr>
          <a:xfrm>
            <a:off x="486375" y="3698750"/>
            <a:ext cx="240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Creating connections that transform the world.</a:t>
            </a:r>
            <a:endParaRPr sz="1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705436">
            <a:off x="4090273" y="3137202"/>
            <a:ext cx="5640301" cy="598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20057" l="0" r="0" t="0"/>
          <a:stretch/>
        </p:blipFill>
        <p:spPr>
          <a:xfrm>
            <a:off x="7653450" y="2212350"/>
            <a:ext cx="782950" cy="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27225" y="2050447"/>
            <a:ext cx="6986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 Medium"/>
              <a:buNone/>
              <a:defRPr sz="26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058486">
            <a:off x="4314197" y="-3843498"/>
            <a:ext cx="5640301" cy="598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Area (White)">
  <p:cSld name="SECTION_TITLE_AND_DESCRIPTION_2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1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1"/>
          <p:cNvSpPr/>
          <p:nvPr/>
        </p:nvSpPr>
        <p:spPr>
          <a:xfrm>
            <a:off x="2070125" y="542400"/>
            <a:ext cx="6839100" cy="40506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228600" y="542400"/>
            <a:ext cx="1725900" cy="3994200"/>
          </a:xfrm>
          <a:prstGeom prst="roundRect">
            <a:avLst>
              <a:gd fmla="val 1722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228600" y="546525"/>
            <a:ext cx="17259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229050" y="1841675"/>
            <a:ext cx="1725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1"/>
          <p:cNvSpPr txBox="1"/>
          <p:nvPr>
            <p:ph type="title"/>
          </p:nvPr>
        </p:nvSpPr>
        <p:spPr>
          <a:xfrm>
            <a:off x="381300" y="758150"/>
            <a:ext cx="14205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342450" y="1995475"/>
            <a:ext cx="1488300" cy="3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Area (Purple)">
  <p:cSld name="10_Custom Layou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2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2"/>
          <p:cNvSpPr/>
          <p:nvPr/>
        </p:nvSpPr>
        <p:spPr>
          <a:xfrm>
            <a:off x="2070125" y="542400"/>
            <a:ext cx="6839100" cy="4050600"/>
          </a:xfrm>
          <a:prstGeom prst="roundRect">
            <a:avLst>
              <a:gd fmla="val 7849" name="adj"/>
            </a:avLst>
          </a:prstGeom>
          <a:solidFill>
            <a:schemeClr val="accen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228600" y="542400"/>
            <a:ext cx="1725900" cy="3994200"/>
          </a:xfrm>
          <a:prstGeom prst="roundRect">
            <a:avLst>
              <a:gd fmla="val 1722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228600" y="546525"/>
            <a:ext cx="17259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2"/>
          <p:cNvCxnSpPr/>
          <p:nvPr/>
        </p:nvCxnSpPr>
        <p:spPr>
          <a:xfrm>
            <a:off x="229050" y="1841675"/>
            <a:ext cx="1725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2"/>
          <p:cNvSpPr txBox="1"/>
          <p:nvPr>
            <p:ph type="title"/>
          </p:nvPr>
        </p:nvSpPr>
        <p:spPr>
          <a:xfrm>
            <a:off x="381300" y="758150"/>
            <a:ext cx="14205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342450" y="1995475"/>
            <a:ext cx="1488300" cy="3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d area (White-Purple)">
  <p:cSld name="SECTION_TITLE_AND_DESCRIPTION_2_2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 txBox="1"/>
          <p:nvPr>
            <p:ph type="title"/>
          </p:nvPr>
        </p:nvSpPr>
        <p:spPr>
          <a:xfrm>
            <a:off x="249225" y="228425"/>
            <a:ext cx="3939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342450" y="974700"/>
            <a:ext cx="3885600" cy="3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8" name="Google Shape;208;p23"/>
          <p:cNvSpPr txBox="1"/>
          <p:nvPr>
            <p:ph idx="2" type="body"/>
          </p:nvPr>
        </p:nvSpPr>
        <p:spPr>
          <a:xfrm>
            <a:off x="5029775" y="974700"/>
            <a:ext cx="3755700" cy="3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2">
            <a:alphaModFix/>
          </a:blip>
          <a:srcRect b="23130" l="0" r="0" t="18854"/>
          <a:stretch/>
        </p:blipFill>
        <p:spPr>
          <a:xfrm>
            <a:off x="8343300" y="4710750"/>
            <a:ext cx="555825" cy="27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3"/>
          <p:cNvCxnSpPr/>
          <p:nvPr/>
        </p:nvCxnSpPr>
        <p:spPr>
          <a:xfrm>
            <a:off x="4945925" y="4952750"/>
            <a:ext cx="3101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d boards">
  <p:cSld name="SECTION_TITLE_AND_DESCRIPTION_2_3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4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3" name="Google Shape;213;p24"/>
          <p:cNvGrpSpPr/>
          <p:nvPr/>
        </p:nvGrpSpPr>
        <p:grpSpPr>
          <a:xfrm>
            <a:off x="1119588" y="1102050"/>
            <a:ext cx="2185198" cy="985500"/>
            <a:chOff x="476950" y="746725"/>
            <a:chExt cx="1981500" cy="985500"/>
          </a:xfrm>
        </p:grpSpPr>
        <p:sp>
          <p:nvSpPr>
            <p:cNvPr id="214" name="Google Shape;214;p24"/>
            <p:cNvSpPr/>
            <p:nvPr/>
          </p:nvSpPr>
          <p:spPr>
            <a:xfrm>
              <a:off x="476950" y="7467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" name="Google Shape;215;p24"/>
            <p:cNvCxnSpPr/>
            <p:nvPr/>
          </p:nvCxnSpPr>
          <p:spPr>
            <a:xfrm>
              <a:off x="476950" y="1011580"/>
              <a:ext cx="1981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" name="Google Shape;216;p24"/>
            <p:cNvSpPr txBox="1"/>
            <p:nvPr/>
          </p:nvSpPr>
          <p:spPr>
            <a:xfrm>
              <a:off x="476950" y="746725"/>
              <a:ext cx="1981500" cy="2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792FA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476950" y="1011575"/>
              <a:ext cx="198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8" name="Google Shape;218;p24"/>
          <p:cNvGrpSpPr/>
          <p:nvPr/>
        </p:nvGrpSpPr>
        <p:grpSpPr>
          <a:xfrm>
            <a:off x="3490889" y="1102050"/>
            <a:ext cx="2185198" cy="985500"/>
            <a:chOff x="2640250" y="746725"/>
            <a:chExt cx="1981500" cy="985500"/>
          </a:xfrm>
        </p:grpSpPr>
        <p:sp>
          <p:nvSpPr>
            <p:cNvPr id="219" name="Google Shape;219;p24"/>
            <p:cNvSpPr/>
            <p:nvPr/>
          </p:nvSpPr>
          <p:spPr>
            <a:xfrm>
              <a:off x="2640250" y="7467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0" name="Google Shape;220;p24"/>
            <p:cNvCxnSpPr/>
            <p:nvPr/>
          </p:nvCxnSpPr>
          <p:spPr>
            <a:xfrm>
              <a:off x="2640250" y="1011580"/>
              <a:ext cx="1981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1" name="Google Shape;221;p24"/>
            <p:cNvSpPr txBox="1"/>
            <p:nvPr/>
          </p:nvSpPr>
          <p:spPr>
            <a:xfrm>
              <a:off x="2640250" y="746725"/>
              <a:ext cx="1981500" cy="2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792FA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2640250" y="1011575"/>
              <a:ext cx="198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3" name="Google Shape;223;p24"/>
          <p:cNvGrpSpPr/>
          <p:nvPr/>
        </p:nvGrpSpPr>
        <p:grpSpPr>
          <a:xfrm>
            <a:off x="5862190" y="1102050"/>
            <a:ext cx="2185198" cy="985500"/>
            <a:chOff x="4822363" y="746725"/>
            <a:chExt cx="1981500" cy="985500"/>
          </a:xfrm>
        </p:grpSpPr>
        <p:sp>
          <p:nvSpPr>
            <p:cNvPr id="224" name="Google Shape;224;p24"/>
            <p:cNvSpPr/>
            <p:nvPr/>
          </p:nvSpPr>
          <p:spPr>
            <a:xfrm>
              <a:off x="4822363" y="7467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5" name="Google Shape;225;p24"/>
            <p:cNvCxnSpPr/>
            <p:nvPr/>
          </p:nvCxnSpPr>
          <p:spPr>
            <a:xfrm>
              <a:off x="4822363" y="1011580"/>
              <a:ext cx="1981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6" name="Google Shape;226;p24"/>
            <p:cNvSpPr txBox="1"/>
            <p:nvPr/>
          </p:nvSpPr>
          <p:spPr>
            <a:xfrm>
              <a:off x="4822363" y="746725"/>
              <a:ext cx="1981500" cy="2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792FA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" name="Google Shape;227;p24"/>
            <p:cNvSpPr txBox="1"/>
            <p:nvPr/>
          </p:nvSpPr>
          <p:spPr>
            <a:xfrm>
              <a:off x="4822363" y="1011575"/>
              <a:ext cx="198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8" name="Google Shape;228;p24"/>
          <p:cNvGrpSpPr/>
          <p:nvPr/>
        </p:nvGrpSpPr>
        <p:grpSpPr>
          <a:xfrm>
            <a:off x="1119588" y="2300800"/>
            <a:ext cx="2185198" cy="985500"/>
            <a:chOff x="476950" y="746725"/>
            <a:chExt cx="1981500" cy="985500"/>
          </a:xfrm>
        </p:grpSpPr>
        <p:sp>
          <p:nvSpPr>
            <p:cNvPr id="229" name="Google Shape;229;p24"/>
            <p:cNvSpPr/>
            <p:nvPr/>
          </p:nvSpPr>
          <p:spPr>
            <a:xfrm>
              <a:off x="476950" y="7467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0" name="Google Shape;230;p24"/>
            <p:cNvCxnSpPr/>
            <p:nvPr/>
          </p:nvCxnSpPr>
          <p:spPr>
            <a:xfrm>
              <a:off x="476950" y="1011580"/>
              <a:ext cx="1981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" name="Google Shape;231;p24"/>
            <p:cNvSpPr txBox="1"/>
            <p:nvPr/>
          </p:nvSpPr>
          <p:spPr>
            <a:xfrm>
              <a:off x="476950" y="746725"/>
              <a:ext cx="1981500" cy="2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792FA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2" name="Google Shape;232;p24"/>
            <p:cNvSpPr txBox="1"/>
            <p:nvPr/>
          </p:nvSpPr>
          <p:spPr>
            <a:xfrm>
              <a:off x="476950" y="1011575"/>
              <a:ext cx="198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3490889" y="2300800"/>
            <a:ext cx="2185198" cy="985500"/>
            <a:chOff x="2640250" y="746725"/>
            <a:chExt cx="1981500" cy="985500"/>
          </a:xfrm>
        </p:grpSpPr>
        <p:sp>
          <p:nvSpPr>
            <p:cNvPr id="234" name="Google Shape;234;p24"/>
            <p:cNvSpPr/>
            <p:nvPr/>
          </p:nvSpPr>
          <p:spPr>
            <a:xfrm>
              <a:off x="2640250" y="7467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" name="Google Shape;235;p24"/>
            <p:cNvCxnSpPr/>
            <p:nvPr/>
          </p:nvCxnSpPr>
          <p:spPr>
            <a:xfrm>
              <a:off x="2640250" y="1011580"/>
              <a:ext cx="1981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" name="Google Shape;236;p24"/>
            <p:cNvSpPr txBox="1"/>
            <p:nvPr/>
          </p:nvSpPr>
          <p:spPr>
            <a:xfrm>
              <a:off x="2640250" y="746725"/>
              <a:ext cx="1981500" cy="2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792FA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7" name="Google Shape;237;p24"/>
            <p:cNvSpPr txBox="1"/>
            <p:nvPr/>
          </p:nvSpPr>
          <p:spPr>
            <a:xfrm>
              <a:off x="2640250" y="1011575"/>
              <a:ext cx="198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8" name="Google Shape;238;p24"/>
          <p:cNvGrpSpPr/>
          <p:nvPr/>
        </p:nvGrpSpPr>
        <p:grpSpPr>
          <a:xfrm>
            <a:off x="5862190" y="2300800"/>
            <a:ext cx="2185198" cy="985500"/>
            <a:chOff x="4822363" y="746725"/>
            <a:chExt cx="1981500" cy="985500"/>
          </a:xfrm>
        </p:grpSpPr>
        <p:sp>
          <p:nvSpPr>
            <p:cNvPr id="239" name="Google Shape;239;p24"/>
            <p:cNvSpPr/>
            <p:nvPr/>
          </p:nvSpPr>
          <p:spPr>
            <a:xfrm>
              <a:off x="4822363" y="7467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" name="Google Shape;240;p24"/>
            <p:cNvCxnSpPr/>
            <p:nvPr/>
          </p:nvCxnSpPr>
          <p:spPr>
            <a:xfrm>
              <a:off x="4822363" y="1011580"/>
              <a:ext cx="1981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" name="Google Shape;241;p24"/>
            <p:cNvSpPr txBox="1"/>
            <p:nvPr/>
          </p:nvSpPr>
          <p:spPr>
            <a:xfrm>
              <a:off x="4822363" y="746725"/>
              <a:ext cx="1981500" cy="2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792FA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" name="Google Shape;242;p24"/>
            <p:cNvSpPr txBox="1"/>
            <p:nvPr/>
          </p:nvSpPr>
          <p:spPr>
            <a:xfrm>
              <a:off x="4822363" y="1011575"/>
              <a:ext cx="198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3" name="Google Shape;243;p24"/>
          <p:cNvGrpSpPr/>
          <p:nvPr/>
        </p:nvGrpSpPr>
        <p:grpSpPr>
          <a:xfrm>
            <a:off x="1119588" y="3499550"/>
            <a:ext cx="2185198" cy="985500"/>
            <a:chOff x="476950" y="746725"/>
            <a:chExt cx="1981500" cy="985500"/>
          </a:xfrm>
        </p:grpSpPr>
        <p:sp>
          <p:nvSpPr>
            <p:cNvPr id="244" name="Google Shape;244;p24"/>
            <p:cNvSpPr/>
            <p:nvPr/>
          </p:nvSpPr>
          <p:spPr>
            <a:xfrm>
              <a:off x="476950" y="7467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" name="Google Shape;245;p24"/>
            <p:cNvCxnSpPr/>
            <p:nvPr/>
          </p:nvCxnSpPr>
          <p:spPr>
            <a:xfrm>
              <a:off x="476950" y="1011580"/>
              <a:ext cx="1981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24"/>
            <p:cNvSpPr txBox="1"/>
            <p:nvPr/>
          </p:nvSpPr>
          <p:spPr>
            <a:xfrm>
              <a:off x="476950" y="746725"/>
              <a:ext cx="1981500" cy="2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792FA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476950" y="1011575"/>
              <a:ext cx="198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3490889" y="3499550"/>
            <a:ext cx="2185198" cy="985500"/>
            <a:chOff x="2640250" y="746725"/>
            <a:chExt cx="1981500" cy="985500"/>
          </a:xfrm>
        </p:grpSpPr>
        <p:sp>
          <p:nvSpPr>
            <p:cNvPr id="249" name="Google Shape;249;p24"/>
            <p:cNvSpPr/>
            <p:nvPr/>
          </p:nvSpPr>
          <p:spPr>
            <a:xfrm>
              <a:off x="2640250" y="7467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24"/>
            <p:cNvCxnSpPr/>
            <p:nvPr/>
          </p:nvCxnSpPr>
          <p:spPr>
            <a:xfrm>
              <a:off x="2640250" y="1011580"/>
              <a:ext cx="1981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" name="Google Shape;251;p24"/>
            <p:cNvSpPr txBox="1"/>
            <p:nvPr/>
          </p:nvSpPr>
          <p:spPr>
            <a:xfrm>
              <a:off x="2640250" y="746725"/>
              <a:ext cx="1981500" cy="2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792FA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" name="Google Shape;252;p24"/>
            <p:cNvSpPr txBox="1"/>
            <p:nvPr/>
          </p:nvSpPr>
          <p:spPr>
            <a:xfrm>
              <a:off x="2640250" y="1011575"/>
              <a:ext cx="198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3" name="Google Shape;253;p24"/>
          <p:cNvGrpSpPr/>
          <p:nvPr/>
        </p:nvGrpSpPr>
        <p:grpSpPr>
          <a:xfrm>
            <a:off x="5862190" y="3499550"/>
            <a:ext cx="2185198" cy="985500"/>
            <a:chOff x="4822363" y="746725"/>
            <a:chExt cx="1981500" cy="985500"/>
          </a:xfrm>
        </p:grpSpPr>
        <p:sp>
          <p:nvSpPr>
            <p:cNvPr id="254" name="Google Shape;254;p24"/>
            <p:cNvSpPr/>
            <p:nvPr/>
          </p:nvSpPr>
          <p:spPr>
            <a:xfrm>
              <a:off x="4822363" y="7467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" name="Google Shape;255;p24"/>
            <p:cNvCxnSpPr/>
            <p:nvPr/>
          </p:nvCxnSpPr>
          <p:spPr>
            <a:xfrm>
              <a:off x="4822363" y="1011580"/>
              <a:ext cx="1981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6" name="Google Shape;256;p24"/>
            <p:cNvSpPr txBox="1"/>
            <p:nvPr/>
          </p:nvSpPr>
          <p:spPr>
            <a:xfrm>
              <a:off x="4822363" y="746725"/>
              <a:ext cx="1981500" cy="2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792FA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" name="Google Shape;257;p24"/>
            <p:cNvSpPr txBox="1"/>
            <p:nvPr/>
          </p:nvSpPr>
          <p:spPr>
            <a:xfrm>
              <a:off x="4822363" y="1011575"/>
              <a:ext cx="198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58" name="Google Shape;258;p24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>
            <p:ph idx="1" type="body"/>
          </p:nvPr>
        </p:nvSpPr>
        <p:spPr>
          <a:xfrm>
            <a:off x="1240475" y="3871575"/>
            <a:ext cx="19434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0" name="Google Shape;260;p24"/>
          <p:cNvSpPr txBox="1"/>
          <p:nvPr>
            <p:ph idx="2" type="body"/>
          </p:nvPr>
        </p:nvSpPr>
        <p:spPr>
          <a:xfrm>
            <a:off x="3600288" y="3871575"/>
            <a:ext cx="19434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3" type="body"/>
          </p:nvPr>
        </p:nvSpPr>
        <p:spPr>
          <a:xfrm>
            <a:off x="5983088" y="3871575"/>
            <a:ext cx="19434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4" type="subTitle"/>
          </p:nvPr>
        </p:nvSpPr>
        <p:spPr>
          <a:xfrm>
            <a:off x="1259075" y="3499550"/>
            <a:ext cx="19062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 Medium"/>
              <a:buNone/>
              <a:defRPr sz="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5" type="subTitle"/>
          </p:nvPr>
        </p:nvSpPr>
        <p:spPr>
          <a:xfrm>
            <a:off x="3630388" y="3499550"/>
            <a:ext cx="19062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 Medium"/>
              <a:buNone/>
              <a:defRPr sz="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4" name="Google Shape;264;p24"/>
          <p:cNvSpPr txBox="1"/>
          <p:nvPr>
            <p:ph idx="6" type="subTitle"/>
          </p:nvPr>
        </p:nvSpPr>
        <p:spPr>
          <a:xfrm>
            <a:off x="6001688" y="3499550"/>
            <a:ext cx="19062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 Medium"/>
              <a:buNone/>
              <a:defRPr sz="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5" name="Google Shape;265;p24"/>
          <p:cNvSpPr txBox="1"/>
          <p:nvPr>
            <p:ph idx="7" type="body"/>
          </p:nvPr>
        </p:nvSpPr>
        <p:spPr>
          <a:xfrm>
            <a:off x="1228988" y="2672825"/>
            <a:ext cx="19434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6" name="Google Shape;266;p24"/>
          <p:cNvSpPr txBox="1"/>
          <p:nvPr>
            <p:ph idx="8" type="body"/>
          </p:nvPr>
        </p:nvSpPr>
        <p:spPr>
          <a:xfrm>
            <a:off x="3588800" y="2672825"/>
            <a:ext cx="19434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7" name="Google Shape;267;p24"/>
          <p:cNvSpPr txBox="1"/>
          <p:nvPr>
            <p:ph idx="9" type="body"/>
          </p:nvPr>
        </p:nvSpPr>
        <p:spPr>
          <a:xfrm>
            <a:off x="5971600" y="2672825"/>
            <a:ext cx="19434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8" name="Google Shape;268;p24"/>
          <p:cNvSpPr txBox="1"/>
          <p:nvPr>
            <p:ph idx="13" type="subTitle"/>
          </p:nvPr>
        </p:nvSpPr>
        <p:spPr>
          <a:xfrm>
            <a:off x="1247588" y="2300800"/>
            <a:ext cx="19062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 Medium"/>
              <a:buNone/>
              <a:defRPr sz="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9" name="Google Shape;269;p24"/>
          <p:cNvSpPr txBox="1"/>
          <p:nvPr>
            <p:ph idx="14" type="subTitle"/>
          </p:nvPr>
        </p:nvSpPr>
        <p:spPr>
          <a:xfrm>
            <a:off x="3618900" y="2300800"/>
            <a:ext cx="19062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 Medium"/>
              <a:buNone/>
              <a:defRPr sz="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15" type="subTitle"/>
          </p:nvPr>
        </p:nvSpPr>
        <p:spPr>
          <a:xfrm>
            <a:off x="5990200" y="2300800"/>
            <a:ext cx="19062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 Medium"/>
              <a:buNone/>
              <a:defRPr sz="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16" type="body"/>
          </p:nvPr>
        </p:nvSpPr>
        <p:spPr>
          <a:xfrm>
            <a:off x="1217488" y="1486925"/>
            <a:ext cx="19434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2" name="Google Shape;272;p24"/>
          <p:cNvSpPr txBox="1"/>
          <p:nvPr>
            <p:ph idx="17" type="body"/>
          </p:nvPr>
        </p:nvSpPr>
        <p:spPr>
          <a:xfrm>
            <a:off x="3577300" y="1486925"/>
            <a:ext cx="19434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idx="18" type="body"/>
          </p:nvPr>
        </p:nvSpPr>
        <p:spPr>
          <a:xfrm>
            <a:off x="5960100" y="1486925"/>
            <a:ext cx="19434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●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Montserrat"/>
              <a:buChar char="○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Montserrat"/>
              <a:buChar char="■"/>
              <a:def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idx="19" type="subTitle"/>
          </p:nvPr>
        </p:nvSpPr>
        <p:spPr>
          <a:xfrm>
            <a:off x="1236088" y="1114900"/>
            <a:ext cx="19062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 Medium"/>
              <a:buNone/>
              <a:defRPr sz="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20" type="subTitle"/>
          </p:nvPr>
        </p:nvSpPr>
        <p:spPr>
          <a:xfrm>
            <a:off x="3607400" y="1114900"/>
            <a:ext cx="19062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 Medium"/>
              <a:buNone/>
              <a:defRPr sz="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21" type="subTitle"/>
          </p:nvPr>
        </p:nvSpPr>
        <p:spPr>
          <a:xfrm>
            <a:off x="5978700" y="1114900"/>
            <a:ext cx="1906200" cy="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 Medium"/>
              <a:buNone/>
              <a:defRPr sz="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7" name="Google Shape;277;p24"/>
          <p:cNvSpPr txBox="1"/>
          <p:nvPr>
            <p:ph type="title"/>
          </p:nvPr>
        </p:nvSpPr>
        <p:spPr>
          <a:xfrm>
            <a:off x="348000" y="241600"/>
            <a:ext cx="6765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lumns">
  <p:cSld name="SECTION_TITLE_AND_DESCRIPTION_2_4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25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p25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5"/>
          <p:cNvSpPr/>
          <p:nvPr/>
        </p:nvSpPr>
        <p:spPr>
          <a:xfrm>
            <a:off x="311525" y="1421625"/>
            <a:ext cx="1611000" cy="2956800"/>
          </a:xfrm>
          <a:prstGeom prst="roundRect">
            <a:avLst>
              <a:gd fmla="val 7849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2039014" y="1421625"/>
            <a:ext cx="1611000" cy="2956800"/>
          </a:xfrm>
          <a:prstGeom prst="roundRect">
            <a:avLst>
              <a:gd fmla="val 7849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3766503" y="1421625"/>
            <a:ext cx="1611000" cy="2956800"/>
          </a:xfrm>
          <a:prstGeom prst="roundRect">
            <a:avLst>
              <a:gd fmla="val 7849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5493991" y="1421625"/>
            <a:ext cx="1611000" cy="2956800"/>
          </a:xfrm>
          <a:prstGeom prst="roundRect">
            <a:avLst>
              <a:gd fmla="val 7849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7221480" y="1421625"/>
            <a:ext cx="1611000" cy="2956800"/>
          </a:xfrm>
          <a:prstGeom prst="roundRect">
            <a:avLst>
              <a:gd fmla="val 7849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08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"/>
          <p:cNvSpPr txBox="1"/>
          <p:nvPr>
            <p:ph idx="1" type="body"/>
          </p:nvPr>
        </p:nvSpPr>
        <p:spPr>
          <a:xfrm>
            <a:off x="302550" y="2428050"/>
            <a:ext cx="1620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7" name="Google Shape;287;p25"/>
          <p:cNvSpPr txBox="1"/>
          <p:nvPr>
            <p:ph idx="2" type="body"/>
          </p:nvPr>
        </p:nvSpPr>
        <p:spPr>
          <a:xfrm>
            <a:off x="2034513" y="2428050"/>
            <a:ext cx="1620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8" name="Google Shape;288;p25"/>
          <p:cNvSpPr txBox="1"/>
          <p:nvPr>
            <p:ph idx="3" type="body"/>
          </p:nvPr>
        </p:nvSpPr>
        <p:spPr>
          <a:xfrm>
            <a:off x="3762013" y="2428050"/>
            <a:ext cx="1620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9" name="Google Shape;289;p25"/>
          <p:cNvSpPr txBox="1"/>
          <p:nvPr>
            <p:ph idx="4" type="body"/>
          </p:nvPr>
        </p:nvSpPr>
        <p:spPr>
          <a:xfrm>
            <a:off x="5493975" y="2428050"/>
            <a:ext cx="1620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0" name="Google Shape;290;p25"/>
          <p:cNvSpPr txBox="1"/>
          <p:nvPr>
            <p:ph idx="5" type="body"/>
          </p:nvPr>
        </p:nvSpPr>
        <p:spPr>
          <a:xfrm>
            <a:off x="7225925" y="2428050"/>
            <a:ext cx="1620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1" name="Google Shape;291;p25"/>
          <p:cNvSpPr txBox="1"/>
          <p:nvPr>
            <p:ph type="title"/>
          </p:nvPr>
        </p:nvSpPr>
        <p:spPr>
          <a:xfrm>
            <a:off x="348000" y="241600"/>
            <a:ext cx="6765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2" name="Google Shape;292;p25"/>
          <p:cNvSpPr txBox="1"/>
          <p:nvPr>
            <p:ph idx="6" type="subTitle"/>
          </p:nvPr>
        </p:nvSpPr>
        <p:spPr>
          <a:xfrm>
            <a:off x="379950" y="1510475"/>
            <a:ext cx="1431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Montserrat Medium"/>
              <a:buNone/>
              <a:defRPr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3" name="Google Shape;293;p25"/>
          <p:cNvSpPr txBox="1"/>
          <p:nvPr>
            <p:ph idx="7" type="subTitle"/>
          </p:nvPr>
        </p:nvSpPr>
        <p:spPr>
          <a:xfrm>
            <a:off x="2128863" y="1510475"/>
            <a:ext cx="1431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Montserrat Medium"/>
              <a:buNone/>
              <a:defRPr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4" name="Google Shape;294;p25"/>
          <p:cNvSpPr txBox="1"/>
          <p:nvPr>
            <p:ph idx="8" type="subTitle"/>
          </p:nvPr>
        </p:nvSpPr>
        <p:spPr>
          <a:xfrm>
            <a:off x="3856350" y="1510475"/>
            <a:ext cx="1431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Montserrat Medium"/>
              <a:buNone/>
              <a:defRPr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5" name="Google Shape;295;p25"/>
          <p:cNvSpPr txBox="1"/>
          <p:nvPr>
            <p:ph idx="9" type="subTitle"/>
          </p:nvPr>
        </p:nvSpPr>
        <p:spPr>
          <a:xfrm>
            <a:off x="5583838" y="1510475"/>
            <a:ext cx="1431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Montserrat Medium"/>
              <a:buNone/>
              <a:defRPr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6" name="Google Shape;296;p25"/>
          <p:cNvSpPr txBox="1"/>
          <p:nvPr>
            <p:ph idx="13" type="subTitle"/>
          </p:nvPr>
        </p:nvSpPr>
        <p:spPr>
          <a:xfrm>
            <a:off x="7311338" y="1510475"/>
            <a:ext cx="1431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Montserrat Medium"/>
              <a:buNone/>
              <a:defRPr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Transition 0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26"/>
          <p:cNvSpPr txBox="1"/>
          <p:nvPr>
            <p:ph idx="1" type="subTitle"/>
          </p:nvPr>
        </p:nvSpPr>
        <p:spPr>
          <a:xfrm>
            <a:off x="1537650" y="1981150"/>
            <a:ext cx="6007200" cy="90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2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Transition 02">
  <p:cSld name="Main 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idx="1" type="subTitle"/>
          </p:nvPr>
        </p:nvSpPr>
        <p:spPr>
          <a:xfrm>
            <a:off x="1537650" y="1981150"/>
            <a:ext cx="60072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Grid (Orange)">
  <p:cSld name="SECTION_TITLE_AND_DESCRIPTION_2_5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28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28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/>
          <p:nvPr/>
        </p:nvSpPr>
        <p:spPr>
          <a:xfrm>
            <a:off x="269975" y="1141075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FF66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2886260" y="1141075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FF66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5502545" y="1141075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FF66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69963" y="3009500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FF66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886248" y="3009500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FF66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5502533" y="3009500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FF66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11" name="Google Shape;311;p28"/>
          <p:cNvSpPr txBox="1"/>
          <p:nvPr>
            <p:ph idx="1" type="subTitle"/>
          </p:nvPr>
        </p:nvSpPr>
        <p:spPr>
          <a:xfrm>
            <a:off x="655325" y="21032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2" name="Google Shape;312;p28"/>
          <p:cNvSpPr txBox="1"/>
          <p:nvPr>
            <p:ph idx="2" type="subTitle"/>
          </p:nvPr>
        </p:nvSpPr>
        <p:spPr>
          <a:xfrm>
            <a:off x="3271613" y="21032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3" name="Google Shape;313;p28"/>
          <p:cNvSpPr txBox="1"/>
          <p:nvPr>
            <p:ph idx="3" type="subTitle"/>
          </p:nvPr>
        </p:nvSpPr>
        <p:spPr>
          <a:xfrm>
            <a:off x="5887863" y="21032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4" name="Google Shape;314;p28"/>
          <p:cNvSpPr txBox="1"/>
          <p:nvPr>
            <p:ph idx="4" type="subTitle"/>
          </p:nvPr>
        </p:nvSpPr>
        <p:spPr>
          <a:xfrm>
            <a:off x="655350" y="40140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5" name="Google Shape;315;p28"/>
          <p:cNvSpPr txBox="1"/>
          <p:nvPr>
            <p:ph idx="5" type="subTitle"/>
          </p:nvPr>
        </p:nvSpPr>
        <p:spPr>
          <a:xfrm>
            <a:off x="3271638" y="40140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6" name="Google Shape;316;p28"/>
          <p:cNvSpPr txBox="1"/>
          <p:nvPr>
            <p:ph idx="6" type="subTitle"/>
          </p:nvPr>
        </p:nvSpPr>
        <p:spPr>
          <a:xfrm>
            <a:off x="5887888" y="40140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7" name="Google Shape;317;p28"/>
          <p:cNvSpPr txBox="1"/>
          <p:nvPr>
            <p:ph type="title"/>
          </p:nvPr>
        </p:nvSpPr>
        <p:spPr>
          <a:xfrm>
            <a:off x="348000" y="432575"/>
            <a:ext cx="6765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Grid (Purple) ">
  <p:cSld name="SECTION_TITLE_AND_DESCRIPTION_10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29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29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 txBox="1"/>
          <p:nvPr>
            <p:ph type="title"/>
          </p:nvPr>
        </p:nvSpPr>
        <p:spPr>
          <a:xfrm>
            <a:off x="348000" y="432575"/>
            <a:ext cx="6765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2" name="Google Shape;322;p29"/>
          <p:cNvSpPr/>
          <p:nvPr/>
        </p:nvSpPr>
        <p:spPr>
          <a:xfrm>
            <a:off x="269975" y="1141075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6D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2886260" y="1141075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6D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502545" y="1141075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6D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269963" y="3009500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6D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2886248" y="3009500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6D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5502533" y="3009500"/>
            <a:ext cx="2505600" cy="1765800"/>
          </a:xfrm>
          <a:prstGeom prst="roundRect">
            <a:avLst>
              <a:gd fmla="val 3530" name="adj"/>
            </a:avLst>
          </a:prstGeom>
          <a:solidFill>
            <a:srgbClr val="FFFFFF"/>
          </a:solidFill>
          <a:ln cap="flat" cmpd="sng" w="9525">
            <a:solidFill>
              <a:srgbClr val="6D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2777"/>
              </a:solidFill>
            </a:endParaRPr>
          </a:p>
        </p:txBody>
      </p:sp>
      <p:sp>
        <p:nvSpPr>
          <p:cNvPr id="328" name="Google Shape;328;p29"/>
          <p:cNvSpPr txBox="1"/>
          <p:nvPr>
            <p:ph idx="1" type="subTitle"/>
          </p:nvPr>
        </p:nvSpPr>
        <p:spPr>
          <a:xfrm>
            <a:off x="655325" y="21032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9" name="Google Shape;329;p29"/>
          <p:cNvSpPr txBox="1"/>
          <p:nvPr>
            <p:ph idx="2" type="subTitle"/>
          </p:nvPr>
        </p:nvSpPr>
        <p:spPr>
          <a:xfrm>
            <a:off x="3271613" y="21032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0" name="Google Shape;330;p29"/>
          <p:cNvSpPr txBox="1"/>
          <p:nvPr>
            <p:ph idx="3" type="subTitle"/>
          </p:nvPr>
        </p:nvSpPr>
        <p:spPr>
          <a:xfrm>
            <a:off x="5887863" y="21032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1" name="Google Shape;331;p29"/>
          <p:cNvSpPr txBox="1"/>
          <p:nvPr>
            <p:ph idx="4" type="subTitle"/>
          </p:nvPr>
        </p:nvSpPr>
        <p:spPr>
          <a:xfrm>
            <a:off x="655350" y="40140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2" name="Google Shape;332;p29"/>
          <p:cNvSpPr txBox="1"/>
          <p:nvPr>
            <p:ph idx="5" type="subTitle"/>
          </p:nvPr>
        </p:nvSpPr>
        <p:spPr>
          <a:xfrm>
            <a:off x="3271638" y="40140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3" name="Google Shape;333;p29"/>
          <p:cNvSpPr txBox="1"/>
          <p:nvPr>
            <p:ph idx="6" type="subTitle"/>
          </p:nvPr>
        </p:nvSpPr>
        <p:spPr>
          <a:xfrm>
            <a:off x="5887888" y="4014025"/>
            <a:ext cx="1734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SECTION_TITLE_AND_DESCRIPTION_2_6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30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30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0"/>
          <p:cNvSpPr/>
          <p:nvPr/>
        </p:nvSpPr>
        <p:spPr>
          <a:xfrm>
            <a:off x="4713388" y="1321625"/>
            <a:ext cx="1908300" cy="3129300"/>
          </a:xfrm>
          <a:prstGeom prst="roundRect">
            <a:avLst>
              <a:gd fmla="val 863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6874438" y="1321625"/>
            <a:ext cx="1908300" cy="3129300"/>
          </a:xfrm>
          <a:prstGeom prst="roundRect">
            <a:avLst>
              <a:gd fmla="val 863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2470825" y="1321625"/>
            <a:ext cx="1908300" cy="3129300"/>
          </a:xfrm>
          <a:prstGeom prst="roundRect">
            <a:avLst>
              <a:gd fmla="val 863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338750" y="1321625"/>
            <a:ext cx="1874100" cy="3129300"/>
          </a:xfrm>
          <a:prstGeom prst="roundRect">
            <a:avLst>
              <a:gd fmla="val 863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1" name="Google Shape;341;p30"/>
          <p:cNvCxnSpPr/>
          <p:nvPr/>
        </p:nvCxnSpPr>
        <p:spPr>
          <a:xfrm>
            <a:off x="2340431" y="1751519"/>
            <a:ext cx="0" cy="2269500"/>
          </a:xfrm>
          <a:prstGeom prst="straightConnector1">
            <a:avLst/>
          </a:prstGeom>
          <a:noFill/>
          <a:ln cap="flat" cmpd="sng" w="9525">
            <a:solidFill>
              <a:srgbClr val="792F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0"/>
          <p:cNvCxnSpPr/>
          <p:nvPr/>
        </p:nvCxnSpPr>
        <p:spPr>
          <a:xfrm>
            <a:off x="4543650" y="1751519"/>
            <a:ext cx="0" cy="2269500"/>
          </a:xfrm>
          <a:prstGeom prst="straightConnector1">
            <a:avLst/>
          </a:prstGeom>
          <a:noFill/>
          <a:ln cap="flat" cmpd="sng" w="9525">
            <a:solidFill>
              <a:srgbClr val="792F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0"/>
          <p:cNvCxnSpPr/>
          <p:nvPr/>
        </p:nvCxnSpPr>
        <p:spPr>
          <a:xfrm>
            <a:off x="6757181" y="1751519"/>
            <a:ext cx="0" cy="2269500"/>
          </a:xfrm>
          <a:prstGeom prst="straightConnector1">
            <a:avLst/>
          </a:prstGeom>
          <a:noFill/>
          <a:ln cap="flat" cmpd="sng" w="9525">
            <a:solidFill>
              <a:srgbClr val="792FA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 txBox="1"/>
          <p:nvPr>
            <p:ph type="title"/>
          </p:nvPr>
        </p:nvSpPr>
        <p:spPr>
          <a:xfrm>
            <a:off x="348000" y="432575"/>
            <a:ext cx="6765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idx="1" type="body"/>
          </p:nvPr>
        </p:nvSpPr>
        <p:spPr>
          <a:xfrm>
            <a:off x="434300" y="2428025"/>
            <a:ext cx="1620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idx="2" type="body"/>
          </p:nvPr>
        </p:nvSpPr>
        <p:spPr>
          <a:xfrm>
            <a:off x="2632025" y="2428025"/>
            <a:ext cx="1620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7" name="Google Shape;347;p30"/>
          <p:cNvSpPr txBox="1"/>
          <p:nvPr>
            <p:ph idx="3" type="body"/>
          </p:nvPr>
        </p:nvSpPr>
        <p:spPr>
          <a:xfrm>
            <a:off x="4899038" y="2428025"/>
            <a:ext cx="1620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4" type="body"/>
          </p:nvPr>
        </p:nvSpPr>
        <p:spPr>
          <a:xfrm>
            <a:off x="7033000" y="2428025"/>
            <a:ext cx="1620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●"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Montserrat"/>
              <a:buChar char="○"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Montserrat"/>
              <a:buChar char="■"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5" type="subTitle"/>
          </p:nvPr>
        </p:nvSpPr>
        <p:spPr>
          <a:xfrm>
            <a:off x="511700" y="1694850"/>
            <a:ext cx="1431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Montserrat Medium"/>
              <a:buNone/>
              <a:defRPr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50" name="Google Shape;350;p30"/>
          <p:cNvSpPr txBox="1"/>
          <p:nvPr>
            <p:ph idx="6" type="subTitle"/>
          </p:nvPr>
        </p:nvSpPr>
        <p:spPr>
          <a:xfrm>
            <a:off x="2726375" y="1694850"/>
            <a:ext cx="1431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Montserrat Medium"/>
              <a:buNone/>
              <a:defRPr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51" name="Google Shape;351;p30"/>
          <p:cNvSpPr txBox="1"/>
          <p:nvPr>
            <p:ph idx="7" type="subTitle"/>
          </p:nvPr>
        </p:nvSpPr>
        <p:spPr>
          <a:xfrm>
            <a:off x="4941050" y="1694850"/>
            <a:ext cx="1431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Montserrat Medium"/>
              <a:buNone/>
              <a:defRPr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52" name="Google Shape;352;p30"/>
          <p:cNvSpPr txBox="1"/>
          <p:nvPr>
            <p:ph idx="8" type="subTitle"/>
          </p:nvPr>
        </p:nvSpPr>
        <p:spPr>
          <a:xfrm>
            <a:off x="7141988" y="1694850"/>
            <a:ext cx="14313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Montserrat Medium"/>
              <a:buNone/>
              <a:defRPr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ee Area (White)">
  <p:cSld name="CUSTOM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SECTION_TITLE_AND_DESCRIPTION_3_2">
    <p:bg>
      <p:bgPr>
        <a:solidFill>
          <a:schemeClr val="accent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/>
        </p:nvSpPr>
        <p:spPr>
          <a:xfrm>
            <a:off x="1783050" y="1399050"/>
            <a:ext cx="55779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It’s Fresh and Clean</a:t>
            </a:r>
            <a:endParaRPr sz="2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It’s Helpful, Innovative and Brave</a:t>
            </a:r>
            <a:endParaRPr sz="2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Sensedia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Great People, Great Challenges</a:t>
            </a:r>
            <a:endParaRPr sz="2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" name="Google Shape;355;p31"/>
          <p:cNvCxnSpPr/>
          <p:nvPr/>
        </p:nvCxnSpPr>
        <p:spPr>
          <a:xfrm>
            <a:off x="213750" y="4922638"/>
            <a:ext cx="7818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31"/>
          <p:cNvSpPr txBox="1"/>
          <p:nvPr/>
        </p:nvSpPr>
        <p:spPr>
          <a:xfrm>
            <a:off x="7959450" y="4760063"/>
            <a:ext cx="970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sensedia.com</a:t>
            </a:r>
            <a:endParaRPr sz="800">
              <a:solidFill>
                <a:schemeClr val="accent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57" name="Google Shape;357;p31"/>
          <p:cNvPicPr preferRelativeResize="0"/>
          <p:nvPr/>
        </p:nvPicPr>
        <p:blipFill rotWithShape="1">
          <a:blip r:embed="rId2">
            <a:alphaModFix/>
          </a:blip>
          <a:srcRect b="23130" l="0" r="0" t="18854"/>
          <a:stretch/>
        </p:blipFill>
        <p:spPr>
          <a:xfrm>
            <a:off x="4143175" y="3919175"/>
            <a:ext cx="857650" cy="4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32"/>
          <p:cNvSpPr txBox="1"/>
          <p:nvPr>
            <p:ph type="title"/>
          </p:nvPr>
        </p:nvSpPr>
        <p:spPr>
          <a:xfrm>
            <a:off x="284975" y="162275"/>
            <a:ext cx="5988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69458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61" name="Google Shape;361;p32"/>
          <p:cNvSpPr txBox="1"/>
          <p:nvPr>
            <p:ph idx="1" type="body"/>
          </p:nvPr>
        </p:nvSpPr>
        <p:spPr>
          <a:xfrm>
            <a:off x="1414300" y="2026050"/>
            <a:ext cx="16038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2" name="Google Shape;362;p32"/>
          <p:cNvSpPr txBox="1"/>
          <p:nvPr>
            <p:ph idx="2" type="body"/>
          </p:nvPr>
        </p:nvSpPr>
        <p:spPr>
          <a:xfrm>
            <a:off x="3770100" y="2026050"/>
            <a:ext cx="16038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3" name="Google Shape;363;p32"/>
          <p:cNvSpPr txBox="1"/>
          <p:nvPr>
            <p:ph idx="3" type="body"/>
          </p:nvPr>
        </p:nvSpPr>
        <p:spPr>
          <a:xfrm>
            <a:off x="6125900" y="2026050"/>
            <a:ext cx="16038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33"/>
          <p:cNvSpPr txBox="1"/>
          <p:nvPr>
            <p:ph type="title"/>
          </p:nvPr>
        </p:nvSpPr>
        <p:spPr>
          <a:xfrm>
            <a:off x="284975" y="162275"/>
            <a:ext cx="3255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FF6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4C113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67" name="Google Shape;367;p33"/>
          <p:cNvSpPr txBox="1"/>
          <p:nvPr>
            <p:ph idx="1" type="body"/>
          </p:nvPr>
        </p:nvSpPr>
        <p:spPr>
          <a:xfrm>
            <a:off x="4192900" y="722150"/>
            <a:ext cx="4632900" cy="3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ards" type="secHead">
  <p:cSld name="SECTION_HEADER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5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5"/>
          <p:cNvSpPr/>
          <p:nvPr/>
        </p:nvSpPr>
        <p:spPr>
          <a:xfrm>
            <a:off x="4879025" y="1820175"/>
            <a:ext cx="4046700" cy="2647200"/>
          </a:xfrm>
          <a:prstGeom prst="roundRect">
            <a:avLst>
              <a:gd fmla="val 4177" name="adj"/>
            </a:avLst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243300" y="1820175"/>
            <a:ext cx="4521600" cy="2647200"/>
          </a:xfrm>
          <a:prstGeom prst="roundRect">
            <a:avLst>
              <a:gd fmla="val 4177" name="adj"/>
            </a:avLst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506250" y="596572"/>
            <a:ext cx="6986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 Medium"/>
              <a:buNone/>
              <a:defRPr sz="26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11000" y="1225125"/>
            <a:ext cx="64347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oard">
  <p:cSld name="SECTION_HEADER_2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6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6"/>
          <p:cNvSpPr/>
          <p:nvPr/>
        </p:nvSpPr>
        <p:spPr>
          <a:xfrm>
            <a:off x="3288300" y="653800"/>
            <a:ext cx="5620800" cy="3930900"/>
          </a:xfrm>
          <a:prstGeom prst="roundRect">
            <a:avLst>
              <a:gd fmla="val 4177" name="adj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506250" y="737600"/>
            <a:ext cx="25515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Montserrat"/>
              <a:buNone/>
              <a:defRPr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510992" y="2288250"/>
            <a:ext cx="2533500" cy="18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Transition With Description">
  <p:cSld name="SECTION_HEADER_2_1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40575" y="1800675"/>
            <a:ext cx="39963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>
            <a:off x="5303074" y="1178774"/>
            <a:ext cx="1662000" cy="1662000"/>
          </a:xfrm>
          <a:prstGeom prst="ellipse">
            <a:avLst/>
          </a:prstGeom>
          <a:noFill/>
          <a:ln cap="flat" cmpd="sng" w="9525">
            <a:solidFill>
              <a:srgbClr val="F27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6173497" y="1178774"/>
            <a:ext cx="1662000" cy="1662000"/>
          </a:xfrm>
          <a:prstGeom prst="ellipse">
            <a:avLst/>
          </a:prstGeom>
          <a:noFill/>
          <a:ln cap="flat" cmpd="sng" w="9525">
            <a:solidFill>
              <a:srgbClr val="F27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6973452" y="1178774"/>
            <a:ext cx="1662000" cy="1662000"/>
          </a:xfrm>
          <a:prstGeom prst="ellipse">
            <a:avLst/>
          </a:prstGeom>
          <a:noFill/>
          <a:ln cap="flat" cmpd="sng" w="9525">
            <a:solidFill>
              <a:srgbClr val="F27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5303075" y="3194275"/>
            <a:ext cx="33702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  <a:defRPr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23130" l="0" r="0" t="18854"/>
          <a:stretch/>
        </p:blipFill>
        <p:spPr>
          <a:xfrm>
            <a:off x="8343300" y="4710750"/>
            <a:ext cx="555825" cy="27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7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-title with profile data">
  <p:cSld name="SECTION_HEADER_1">
    <p:bg>
      <p:bgPr>
        <a:solidFill>
          <a:schemeClr val="accen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228650" y="3615550"/>
            <a:ext cx="3130200" cy="1013700"/>
          </a:xfrm>
          <a:prstGeom prst="roundRect">
            <a:avLst>
              <a:gd fmla="val 26169" name="adj"/>
            </a:avLst>
          </a:prstGeom>
          <a:noFill/>
          <a:ln cap="flat" cmpd="sng" w="9525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1674325" y="3852850"/>
            <a:ext cx="2804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  <a:defRPr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393225" y="1123450"/>
            <a:ext cx="51519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None/>
              <a:defRPr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2" type="title"/>
          </p:nvPr>
        </p:nvSpPr>
        <p:spPr>
          <a:xfrm>
            <a:off x="393225" y="1881725"/>
            <a:ext cx="41781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ono Light"/>
              <a:buNone/>
              <a:defRPr sz="1500">
                <a:solidFill>
                  <a:schemeClr val="accent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ono Light"/>
              <a:buNone/>
              <a:defRPr sz="1500">
                <a:solidFill>
                  <a:schemeClr val="accent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ono Light"/>
              <a:buNone/>
              <a:defRPr sz="1500">
                <a:solidFill>
                  <a:schemeClr val="accent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ono Light"/>
              <a:buNone/>
              <a:defRPr sz="1500">
                <a:solidFill>
                  <a:schemeClr val="accent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ono Light"/>
              <a:buNone/>
              <a:defRPr sz="1500">
                <a:solidFill>
                  <a:schemeClr val="accent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ono Light"/>
              <a:buNone/>
              <a:defRPr sz="1500">
                <a:solidFill>
                  <a:schemeClr val="accent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ono Light"/>
              <a:buNone/>
              <a:defRPr sz="1500">
                <a:solidFill>
                  <a:schemeClr val="accent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ono Light"/>
              <a:buNone/>
              <a:defRPr sz="1500">
                <a:solidFill>
                  <a:schemeClr val="accent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ono Light"/>
              <a:buNone/>
              <a:defRPr sz="1500">
                <a:solidFill>
                  <a:schemeClr val="accent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cxnSp>
        <p:nvCxnSpPr>
          <p:cNvPr id="49" name="Google Shape;49;p8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23130" l="0" r="0" t="18854"/>
          <a:stretch/>
        </p:blipFill>
        <p:spPr>
          <a:xfrm>
            <a:off x="8343300" y="4710750"/>
            <a:ext cx="555825" cy="27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56215">
            <a:off x="6000524" y="-900122"/>
            <a:ext cx="5640299" cy="5988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tx">
  <p:cSld name="TITLE_AND_BODY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9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9"/>
          <p:cNvSpPr txBox="1"/>
          <p:nvPr>
            <p:ph type="title"/>
          </p:nvPr>
        </p:nvSpPr>
        <p:spPr>
          <a:xfrm>
            <a:off x="627750" y="514050"/>
            <a:ext cx="35640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627750" y="1861575"/>
            <a:ext cx="34020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177" y="1089738"/>
            <a:ext cx="2964026" cy="29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 (White)" type="twoColTx">
  <p:cSld name="TITLE_AND_TWO_COLUMNS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0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0"/>
          <p:cNvSpPr txBox="1"/>
          <p:nvPr>
            <p:ph type="title"/>
          </p:nvPr>
        </p:nvSpPr>
        <p:spPr>
          <a:xfrm>
            <a:off x="496125" y="447675"/>
            <a:ext cx="38778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" type="subTitle"/>
          </p:nvPr>
        </p:nvSpPr>
        <p:spPr>
          <a:xfrm>
            <a:off x="556875" y="1662675"/>
            <a:ext cx="38373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556875" y="2391675"/>
            <a:ext cx="38778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b="20057" l="0" r="0" t="0"/>
          <a:stretch/>
        </p:blipFill>
        <p:spPr>
          <a:xfrm>
            <a:off x="8431975" y="4689250"/>
            <a:ext cx="477200" cy="26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0"/>
          <p:cNvCxnSpPr/>
          <p:nvPr/>
        </p:nvCxnSpPr>
        <p:spPr>
          <a:xfrm>
            <a:off x="228600" y="4952750"/>
            <a:ext cx="781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505B3"/>
              </a:buClr>
              <a:buSzPts val="2800"/>
              <a:buFont typeface="Montserrat Medium"/>
              <a:buNone/>
              <a:defRPr sz="28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05B3"/>
              </a:buClr>
              <a:buSzPts val="2800"/>
              <a:buNone/>
              <a:defRPr sz="2800">
                <a:solidFill>
                  <a:srgbClr val="6505B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05B3"/>
              </a:buClr>
              <a:buSzPts val="2800"/>
              <a:buNone/>
              <a:defRPr sz="2800">
                <a:solidFill>
                  <a:srgbClr val="6505B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05B3"/>
              </a:buClr>
              <a:buSzPts val="2800"/>
              <a:buNone/>
              <a:defRPr sz="2800">
                <a:solidFill>
                  <a:srgbClr val="6505B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05B3"/>
              </a:buClr>
              <a:buSzPts val="2800"/>
              <a:buNone/>
              <a:defRPr sz="2800">
                <a:solidFill>
                  <a:srgbClr val="6505B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05B3"/>
              </a:buClr>
              <a:buSzPts val="2800"/>
              <a:buNone/>
              <a:defRPr sz="2800">
                <a:solidFill>
                  <a:srgbClr val="6505B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05B3"/>
              </a:buClr>
              <a:buSzPts val="2800"/>
              <a:buNone/>
              <a:defRPr sz="2800">
                <a:solidFill>
                  <a:srgbClr val="6505B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05B3"/>
              </a:buClr>
              <a:buSzPts val="2800"/>
              <a:buNone/>
              <a:defRPr sz="2800">
                <a:solidFill>
                  <a:srgbClr val="6505B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05B3"/>
              </a:buClr>
              <a:buSzPts val="2800"/>
              <a:buNone/>
              <a:defRPr sz="2800">
                <a:solidFill>
                  <a:srgbClr val="6505B3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ontserrat"/>
              <a:buChar char="■"/>
              <a:def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Relationship Id="rId5" Type="http://schemas.openxmlformats.org/officeDocument/2006/relationships/image" Target="../media/image29.gif"/><Relationship Id="rId6" Type="http://schemas.openxmlformats.org/officeDocument/2006/relationships/image" Target="../media/image34.gif"/><Relationship Id="rId7" Type="http://schemas.openxmlformats.org/officeDocument/2006/relationships/image" Target="../media/image27.gif"/><Relationship Id="rId8" Type="http://schemas.openxmlformats.org/officeDocument/2006/relationships/image" Target="../media/image35.png"/><Relationship Id="rId11" Type="http://schemas.openxmlformats.org/officeDocument/2006/relationships/image" Target="../media/image32.png"/><Relationship Id="rId10" Type="http://schemas.openxmlformats.org/officeDocument/2006/relationships/image" Target="../media/image37.png"/><Relationship Id="rId13" Type="http://schemas.openxmlformats.org/officeDocument/2006/relationships/image" Target="../media/image39.png"/><Relationship Id="rId12" Type="http://schemas.openxmlformats.org/officeDocument/2006/relationships/image" Target="../media/image36.png"/><Relationship Id="rId1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Relationship Id="rId5" Type="http://schemas.openxmlformats.org/officeDocument/2006/relationships/image" Target="../media/image29.gif"/><Relationship Id="rId6" Type="http://schemas.openxmlformats.org/officeDocument/2006/relationships/image" Target="../media/image34.gif"/><Relationship Id="rId7" Type="http://schemas.openxmlformats.org/officeDocument/2006/relationships/image" Target="../media/image27.gif"/><Relationship Id="rId8" Type="http://schemas.openxmlformats.org/officeDocument/2006/relationships/image" Target="../media/image35.png"/><Relationship Id="rId11" Type="http://schemas.openxmlformats.org/officeDocument/2006/relationships/image" Target="../media/image32.png"/><Relationship Id="rId10" Type="http://schemas.openxmlformats.org/officeDocument/2006/relationships/image" Target="../media/image37.png"/><Relationship Id="rId13" Type="http://schemas.openxmlformats.org/officeDocument/2006/relationships/image" Target="../media/image39.png"/><Relationship Id="rId12" Type="http://schemas.openxmlformats.org/officeDocument/2006/relationships/image" Target="../media/image36.png"/><Relationship Id="rId1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oreilly.com/library/view/continuous-api-management/9781098103514/" TargetMode="External"/><Relationship Id="rId4" Type="http://schemas.openxmlformats.org/officeDocument/2006/relationships/hyperlink" Target="https://learning.oreilly.com/library/view/design-and-build/9781680508123/" TargetMode="External"/><Relationship Id="rId9" Type="http://schemas.openxmlformats.org/officeDocument/2006/relationships/hyperlink" Target="https://developer.mozilla.org/en-US/docs/Web/HTTP" TargetMode="External"/><Relationship Id="rId5" Type="http://schemas.openxmlformats.org/officeDocument/2006/relationships/hyperlink" Target="https://martinfowler.com/articles/richardsonMaturityModel.html" TargetMode="External"/><Relationship Id="rId6" Type="http://schemas.openxmlformats.org/officeDocument/2006/relationships/hyperlink" Target="https://swagger.io/docs/specification/2-0/what-is-swagger/" TargetMode="External"/><Relationship Id="rId7" Type="http://schemas.openxmlformats.org/officeDocument/2006/relationships/hyperlink" Target="https://http.cat/" TargetMode="External"/><Relationship Id="rId8" Type="http://schemas.openxmlformats.org/officeDocument/2006/relationships/hyperlink" Target="https://httpstatusdogs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40.jpg"/><Relationship Id="rId5" Type="http://schemas.openxmlformats.org/officeDocument/2006/relationships/hyperlink" Target="https://httpstatusdogs.com/" TargetMode="External"/><Relationship Id="rId6" Type="http://schemas.openxmlformats.org/officeDocument/2006/relationships/hyperlink" Target="https://http.cat/" TargetMode="External"/><Relationship Id="rId7" Type="http://schemas.openxmlformats.org/officeDocument/2006/relationships/hyperlink" Target="https://developer.mozilla.org/en-US/docs/Web/HTTP" TargetMode="External"/><Relationship Id="rId8" Type="http://schemas.openxmlformats.org/officeDocument/2006/relationships/hyperlink" Target="https://dev-portal.animaeducacao.com.br/api-portal/node/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372100" y="3735163"/>
            <a:ext cx="463500" cy="463500"/>
          </a:xfrm>
          <a:prstGeom prst="ellipse">
            <a:avLst/>
          </a:prstGeom>
          <a:solidFill>
            <a:srgbClr val="00C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704625" y="4103250"/>
            <a:ext cx="463500" cy="463500"/>
          </a:xfrm>
          <a:prstGeom prst="ellipse">
            <a:avLst/>
          </a:prstGeom>
          <a:solidFill>
            <a:srgbClr val="00C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34"/>
          <p:cNvCxnSpPr/>
          <p:nvPr/>
        </p:nvCxnSpPr>
        <p:spPr>
          <a:xfrm>
            <a:off x="228600" y="4952750"/>
            <a:ext cx="4256100" cy="0"/>
          </a:xfrm>
          <a:prstGeom prst="straightConnector1">
            <a:avLst/>
          </a:prstGeom>
          <a:noFill/>
          <a:ln cap="flat" cmpd="sng" w="9525">
            <a:solidFill>
              <a:srgbClr val="8751A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34"/>
          <p:cNvSpPr txBox="1"/>
          <p:nvPr>
            <p:ph type="title"/>
          </p:nvPr>
        </p:nvSpPr>
        <p:spPr>
          <a:xfrm>
            <a:off x="393225" y="1410272"/>
            <a:ext cx="6986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API-First</a:t>
            </a:r>
            <a:endParaRPr/>
          </a:p>
        </p:txBody>
      </p:sp>
      <p:sp>
        <p:nvSpPr>
          <p:cNvPr id="376" name="Google Shape;376;p34"/>
          <p:cNvSpPr txBox="1"/>
          <p:nvPr>
            <p:ph idx="2" type="title"/>
          </p:nvPr>
        </p:nvSpPr>
        <p:spPr>
          <a:xfrm>
            <a:off x="393225" y="2168550"/>
            <a:ext cx="41781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- Ânima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Abril/2022</a:t>
            </a:r>
            <a:endParaRPr/>
          </a:p>
        </p:txBody>
      </p:sp>
      <p:sp>
        <p:nvSpPr>
          <p:cNvPr id="377" name="Google Shape;377;p34"/>
          <p:cNvSpPr txBox="1"/>
          <p:nvPr/>
        </p:nvSpPr>
        <p:spPr>
          <a:xfrm>
            <a:off x="1234302" y="3646493"/>
            <a:ext cx="20364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Vinicius Augusto da Silva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vinicius.silva@sensedia.com</a:t>
            </a:r>
            <a:br>
              <a:rPr lang="en"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Rafael Nunes Vieira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rafael@sensedia.com</a:t>
            </a:r>
            <a:endParaRPr sz="1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78" name="Google Shape;3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60150" y="1200071"/>
            <a:ext cx="2565450" cy="25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50" y="4124370"/>
            <a:ext cx="421250" cy="4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25" y="3755886"/>
            <a:ext cx="421250" cy="42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/>
          <p:nvPr/>
        </p:nvSpPr>
        <p:spPr>
          <a:xfrm>
            <a:off x="2070125" y="691450"/>
            <a:ext cx="6839100" cy="38478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3"/>
          <p:cNvSpPr/>
          <p:nvPr/>
        </p:nvSpPr>
        <p:spPr>
          <a:xfrm>
            <a:off x="228600" y="542400"/>
            <a:ext cx="1725900" cy="4224900"/>
          </a:xfrm>
          <a:prstGeom prst="roundRect">
            <a:avLst>
              <a:gd fmla="val 1722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28600" y="546525"/>
            <a:ext cx="1725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Swagger</a:t>
            </a:r>
            <a:endParaRPr sz="19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94" name="Google Shape;494;p43"/>
          <p:cNvCxnSpPr/>
          <p:nvPr/>
        </p:nvCxnSpPr>
        <p:spPr>
          <a:xfrm>
            <a:off x="243375" y="1332700"/>
            <a:ext cx="1725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43"/>
          <p:cNvSpPr txBox="1"/>
          <p:nvPr/>
        </p:nvSpPr>
        <p:spPr>
          <a:xfrm>
            <a:off x="381300" y="1343400"/>
            <a:ext cx="1483500" cy="190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Facilita a criação e edição de documentação baseada em código.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Outras opções:</a:t>
            </a:r>
            <a:endParaRPr b="1"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96" name="Google Shape;496;p43"/>
          <p:cNvPicPr preferRelativeResize="0"/>
          <p:nvPr/>
        </p:nvPicPr>
        <p:blipFill rotWithShape="1">
          <a:blip r:embed="rId3">
            <a:alphaModFix/>
          </a:blip>
          <a:srcRect b="0" l="1681" r="1671" t="0"/>
          <a:stretch/>
        </p:blipFill>
        <p:spPr>
          <a:xfrm>
            <a:off x="2236525" y="875925"/>
            <a:ext cx="6542802" cy="34795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7" name="Google Shape;49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512" y="2651600"/>
            <a:ext cx="848725" cy="84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025" y="3663125"/>
            <a:ext cx="883200" cy="8420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14520000" dist="47625">
              <a:schemeClr val="lt1">
                <a:alpha val="80000"/>
              </a:schemeClr>
            </a:outerShdw>
          </a:effectLst>
        </p:spPr>
      </p:pic>
      <p:sp>
        <p:nvSpPr>
          <p:cNvPr id="499" name="Google Shape;499;p43"/>
          <p:cNvSpPr txBox="1"/>
          <p:nvPr/>
        </p:nvSpPr>
        <p:spPr>
          <a:xfrm>
            <a:off x="539250" y="4264375"/>
            <a:ext cx="1104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 Blueprint</a:t>
            </a:r>
            <a:endParaRPr b="1" i="0" sz="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44"/>
          <p:cNvCxnSpPr/>
          <p:nvPr/>
        </p:nvCxnSpPr>
        <p:spPr>
          <a:xfrm>
            <a:off x="665700" y="2332850"/>
            <a:ext cx="526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44"/>
          <p:cNvSpPr txBox="1"/>
          <p:nvPr/>
        </p:nvSpPr>
        <p:spPr>
          <a:xfrm>
            <a:off x="665700" y="1539350"/>
            <a:ext cx="76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que é API-First</a:t>
            </a:r>
            <a:endParaRPr sz="2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665700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1700069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4"/>
          <p:cNvSpPr/>
          <p:nvPr/>
        </p:nvSpPr>
        <p:spPr>
          <a:xfrm>
            <a:off x="2734438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4"/>
          <p:cNvSpPr/>
          <p:nvPr/>
        </p:nvSpPr>
        <p:spPr>
          <a:xfrm>
            <a:off x="3768806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/>
          <p:nvPr/>
        </p:nvSpPr>
        <p:spPr>
          <a:xfrm>
            <a:off x="4803175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/>
        </p:nvSpPr>
        <p:spPr>
          <a:xfrm>
            <a:off x="5761425" y="3913406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Devs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6" name="Google Shape;516;p45"/>
          <p:cNvSpPr txBox="1"/>
          <p:nvPr>
            <p:ph type="title"/>
          </p:nvPr>
        </p:nvSpPr>
        <p:spPr>
          <a:xfrm>
            <a:off x="284981" y="162281"/>
            <a:ext cx="5531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API First - O que é?</a:t>
            </a:r>
            <a:endParaRPr/>
          </a:p>
        </p:txBody>
      </p:sp>
      <p:cxnSp>
        <p:nvCxnSpPr>
          <p:cNvPr id="517" name="Google Shape;517;p45"/>
          <p:cNvCxnSpPr/>
          <p:nvPr/>
        </p:nvCxnSpPr>
        <p:spPr>
          <a:xfrm>
            <a:off x="-41575" y="767113"/>
            <a:ext cx="1767900" cy="0"/>
          </a:xfrm>
          <a:prstGeom prst="straightConnector1">
            <a:avLst/>
          </a:prstGeom>
          <a:noFill/>
          <a:ln cap="flat" cmpd="sng" w="9525">
            <a:solidFill>
              <a:srgbClr val="69458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8" name="Google Shape;518;p45"/>
          <p:cNvSpPr txBox="1"/>
          <p:nvPr/>
        </p:nvSpPr>
        <p:spPr>
          <a:xfrm>
            <a:off x="188275" y="1867350"/>
            <a:ext cx="3394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EA5B0C"/>
                </a:solidFill>
                <a:latin typeface="Montserrat"/>
                <a:ea typeface="Montserrat"/>
                <a:cs typeface="Montserrat"/>
                <a:sym typeface="Montserrat"/>
              </a:rPr>
              <a:t>API First</a:t>
            </a:r>
            <a:endParaRPr b="1" i="0" sz="1600" u="none" cap="none" strike="noStrike">
              <a:solidFill>
                <a:srgbClr val="EA5B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188275" y="2229450"/>
            <a:ext cx="40104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É uma abordagem que pressupõe que o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design 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de uma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API 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venham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ANTES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 d</a:t>
            </a:r>
            <a:r>
              <a:rPr lang="en" sz="1600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e sua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 implementação e implementação de seus consumidores. </a:t>
            </a:r>
            <a:endParaRPr b="0" i="0" sz="1600" u="none" cap="none" strike="noStrike">
              <a:solidFill>
                <a:srgbClr val="66277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20" name="Google Shape;5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250" y="1381373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4250" y="3505625"/>
            <a:ext cx="439750" cy="43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5"/>
          <p:cNvGrpSpPr/>
          <p:nvPr/>
        </p:nvGrpSpPr>
        <p:grpSpPr>
          <a:xfrm>
            <a:off x="8125893" y="3395421"/>
            <a:ext cx="1068545" cy="660151"/>
            <a:chOff x="6382900" y="2410873"/>
            <a:chExt cx="1248300" cy="877977"/>
          </a:xfrm>
        </p:grpSpPr>
        <p:pic>
          <p:nvPicPr>
            <p:cNvPr id="523" name="Google Shape;523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36917" y="2410873"/>
              <a:ext cx="540267" cy="56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45"/>
            <p:cNvSpPr txBox="1"/>
            <p:nvPr/>
          </p:nvSpPr>
          <p:spPr>
            <a:xfrm>
              <a:off x="6382900" y="2855350"/>
              <a:ext cx="12483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49246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Microservices</a:t>
              </a:r>
              <a:endParaRPr b="0" i="0" sz="6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525" name="Google Shape;525;p45"/>
          <p:cNvGrpSpPr/>
          <p:nvPr/>
        </p:nvGrpSpPr>
        <p:grpSpPr>
          <a:xfrm>
            <a:off x="6526413" y="3304582"/>
            <a:ext cx="785475" cy="609474"/>
            <a:chOff x="10179900" y="2277593"/>
            <a:chExt cx="1047300" cy="812632"/>
          </a:xfrm>
        </p:grpSpPr>
        <p:pic>
          <p:nvPicPr>
            <p:cNvPr id="526" name="Google Shape;526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54871" y="2277593"/>
              <a:ext cx="497419" cy="664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45"/>
            <p:cNvSpPr txBox="1"/>
            <p:nvPr/>
          </p:nvSpPr>
          <p:spPr>
            <a:xfrm>
              <a:off x="10179900" y="2849925"/>
              <a:ext cx="10473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49246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DBs</a:t>
              </a:r>
              <a:endParaRPr b="0" i="0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528" name="Google Shape;528;p45"/>
          <p:cNvGrpSpPr/>
          <p:nvPr/>
        </p:nvGrpSpPr>
        <p:grpSpPr>
          <a:xfrm>
            <a:off x="7383032" y="3414883"/>
            <a:ext cx="829607" cy="621223"/>
            <a:chOff x="83291" y="3681963"/>
            <a:chExt cx="750300" cy="590404"/>
          </a:xfrm>
        </p:grpSpPr>
        <p:pic>
          <p:nvPicPr>
            <p:cNvPr id="529" name="Google Shape;529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1627" y="3681963"/>
              <a:ext cx="378836" cy="393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45"/>
            <p:cNvSpPr txBox="1"/>
            <p:nvPr/>
          </p:nvSpPr>
          <p:spPr>
            <a:xfrm>
              <a:off x="83291" y="3987667"/>
              <a:ext cx="7503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49246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Webservices</a:t>
              </a:r>
              <a:endParaRPr b="0" i="0" sz="8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531" name="Google Shape;53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08037" y="2297269"/>
            <a:ext cx="622263" cy="6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88418" y="2275038"/>
            <a:ext cx="622263" cy="6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49049" y="2297263"/>
            <a:ext cx="622263" cy="6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32838" y="1278206"/>
            <a:ext cx="572661" cy="56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64320" y="1230000"/>
            <a:ext cx="670449" cy="6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73839" y="1278220"/>
            <a:ext cx="572661" cy="563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45"/>
          <p:cNvCxnSpPr>
            <a:stCxn id="538" idx="2"/>
            <a:endCxn id="531" idx="0"/>
          </p:cNvCxnSpPr>
          <p:nvPr/>
        </p:nvCxnSpPr>
        <p:spPr>
          <a:xfrm>
            <a:off x="6919150" y="1932781"/>
            <a:ext cx="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p45"/>
          <p:cNvCxnSpPr>
            <a:stCxn id="540" idx="2"/>
            <a:endCxn id="526" idx="0"/>
          </p:cNvCxnSpPr>
          <p:nvPr/>
        </p:nvCxnSpPr>
        <p:spPr>
          <a:xfrm>
            <a:off x="6919113" y="2999731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45"/>
          <p:cNvCxnSpPr>
            <a:stCxn id="542" idx="2"/>
            <a:endCxn id="532" idx="0"/>
          </p:cNvCxnSpPr>
          <p:nvPr/>
        </p:nvCxnSpPr>
        <p:spPr>
          <a:xfrm>
            <a:off x="7797853" y="1932781"/>
            <a:ext cx="18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45"/>
          <p:cNvCxnSpPr>
            <a:stCxn id="544" idx="2"/>
            <a:endCxn id="529" idx="0"/>
          </p:cNvCxnSpPr>
          <p:nvPr/>
        </p:nvCxnSpPr>
        <p:spPr>
          <a:xfrm>
            <a:off x="7789650" y="2999731"/>
            <a:ext cx="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5" name="Google Shape;545;p45"/>
          <p:cNvCxnSpPr>
            <a:stCxn id="546" idx="2"/>
            <a:endCxn id="533" idx="0"/>
          </p:cNvCxnSpPr>
          <p:nvPr/>
        </p:nvCxnSpPr>
        <p:spPr>
          <a:xfrm>
            <a:off x="8660188" y="1932781"/>
            <a:ext cx="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45"/>
          <p:cNvCxnSpPr>
            <a:stCxn id="548" idx="2"/>
            <a:endCxn id="523" idx="0"/>
          </p:cNvCxnSpPr>
          <p:nvPr/>
        </p:nvCxnSpPr>
        <p:spPr>
          <a:xfrm>
            <a:off x="8660163" y="2999731"/>
            <a:ext cx="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p45"/>
          <p:cNvSpPr txBox="1"/>
          <p:nvPr/>
        </p:nvSpPr>
        <p:spPr>
          <a:xfrm>
            <a:off x="6526413" y="281943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7396950" y="281943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8267463" y="281943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6526450" y="175248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Mobile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7405153" y="175248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6" name="Google Shape;546;p45"/>
          <p:cNvSpPr txBox="1"/>
          <p:nvPr/>
        </p:nvSpPr>
        <p:spPr>
          <a:xfrm>
            <a:off x="8267488" y="175248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Partner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49" name="Google Shape;549;p45"/>
          <p:cNvCxnSpPr/>
          <p:nvPr/>
        </p:nvCxnSpPr>
        <p:spPr>
          <a:xfrm>
            <a:off x="5692250" y="2162225"/>
            <a:ext cx="33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0" name="Google Shape;550;p45"/>
          <p:cNvCxnSpPr/>
          <p:nvPr/>
        </p:nvCxnSpPr>
        <p:spPr>
          <a:xfrm>
            <a:off x="5692250" y="3229025"/>
            <a:ext cx="33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51" name="Google Shape;551;p45"/>
          <p:cNvSpPr txBox="1"/>
          <p:nvPr/>
        </p:nvSpPr>
        <p:spPr>
          <a:xfrm>
            <a:off x="5764450" y="175248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Devs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52" name="Google Shape;552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77463" y="2326450"/>
            <a:ext cx="785475" cy="7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5"/>
          <p:cNvSpPr/>
          <p:nvPr/>
        </p:nvSpPr>
        <p:spPr>
          <a:xfrm>
            <a:off x="4651974" y="2503500"/>
            <a:ext cx="667500" cy="480000"/>
          </a:xfrm>
          <a:prstGeom prst="homePlate">
            <a:avLst>
              <a:gd fmla="val 48434" name="adj"/>
            </a:avLst>
          </a:prstGeom>
          <a:solidFill>
            <a:srgbClr val="B4A7D6">
              <a:alpha val="88630"/>
            </a:srgbClr>
          </a:solidFill>
          <a:ln>
            <a:noFill/>
          </a:ln>
        </p:spPr>
        <p:txBody>
          <a:bodyPr anchorCtr="0" anchor="ctr" bIns="34275" lIns="81000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B4A7D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"/>
          <p:cNvSpPr txBox="1"/>
          <p:nvPr>
            <p:ph type="title"/>
          </p:nvPr>
        </p:nvSpPr>
        <p:spPr>
          <a:xfrm>
            <a:off x="284981" y="162281"/>
            <a:ext cx="5531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API First - Porque usar?</a:t>
            </a:r>
            <a:endParaRPr/>
          </a:p>
        </p:txBody>
      </p:sp>
      <p:sp>
        <p:nvSpPr>
          <p:cNvPr id="559" name="Google Shape;559;p46"/>
          <p:cNvSpPr/>
          <p:nvPr/>
        </p:nvSpPr>
        <p:spPr>
          <a:xfrm>
            <a:off x="4862275" y="921100"/>
            <a:ext cx="4098000" cy="3956100"/>
          </a:xfrm>
          <a:prstGeom prst="roundRect">
            <a:avLst>
              <a:gd fmla="val 233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0" name="Google Shape;560;p46"/>
          <p:cNvCxnSpPr/>
          <p:nvPr/>
        </p:nvCxnSpPr>
        <p:spPr>
          <a:xfrm>
            <a:off x="-41575" y="767113"/>
            <a:ext cx="1767900" cy="0"/>
          </a:xfrm>
          <a:prstGeom prst="straightConnector1">
            <a:avLst/>
          </a:prstGeom>
          <a:noFill/>
          <a:ln cap="flat" cmpd="sng" w="9525">
            <a:solidFill>
              <a:srgbClr val="69458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46"/>
          <p:cNvSpPr txBox="1"/>
          <p:nvPr/>
        </p:nvSpPr>
        <p:spPr>
          <a:xfrm>
            <a:off x="5106500" y="1472575"/>
            <a:ext cx="409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Redução de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custos</a:t>
            </a:r>
            <a:endParaRPr b="1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Aumento de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time-to-market</a:t>
            </a:r>
            <a:endParaRPr b="1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Melhora a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experiência do desenvolvedor</a:t>
            </a:r>
            <a:endParaRPr b="1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Minimiza o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risco 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de falhas</a:t>
            </a:r>
            <a:endParaRPr b="0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Char char="●"/>
            </a:pP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Experimentação 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acelerada</a:t>
            </a:r>
            <a:endParaRPr b="0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Divisão de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responsabilidades</a:t>
            </a:r>
            <a:endParaRPr b="1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Char char="●"/>
            </a:pP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Paralelismo 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de esforços</a:t>
            </a:r>
            <a:endParaRPr b="0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Char char="●"/>
            </a:pP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Reuso</a:t>
            </a:r>
            <a:endParaRPr b="1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659875" y="1185050"/>
            <a:ext cx="385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Com essa abordagem, as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partes interessadas 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são consultadas na intenção de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projetar, mockar, implementar e documentar 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uma API de </a:t>
            </a:r>
            <a:r>
              <a:rPr b="1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forma colaborativa </a:t>
            </a:r>
            <a:r>
              <a:rPr b="0" i="0" lang="en" sz="1600" u="none" cap="none" strike="noStrike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antes que o aplicativo ou outros canais que o usarão sejam desenvolvidos.</a:t>
            </a:r>
            <a:endParaRPr b="0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-7626" y="1185050"/>
            <a:ext cx="667500" cy="480000"/>
          </a:xfrm>
          <a:prstGeom prst="homePlate">
            <a:avLst>
              <a:gd fmla="val 48434" name="adj"/>
            </a:avLst>
          </a:prstGeom>
          <a:solidFill>
            <a:srgbClr val="B4A7D6">
              <a:alpha val="88630"/>
            </a:srgbClr>
          </a:solidFill>
          <a:ln>
            <a:noFill/>
          </a:ln>
        </p:spPr>
        <p:txBody>
          <a:bodyPr anchorCtr="0" anchor="ctr" bIns="34275" lIns="81000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B4A7D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6085225" y="1061075"/>
            <a:ext cx="1652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EA5B0C"/>
                </a:solidFill>
                <a:latin typeface="Montserrat"/>
                <a:ea typeface="Montserrat"/>
                <a:cs typeface="Montserrat"/>
                <a:sym typeface="Montserrat"/>
              </a:rPr>
              <a:t>Benefícios</a:t>
            </a:r>
            <a:endParaRPr b="1" i="0" sz="1600" u="none" cap="none" strike="noStrike">
              <a:solidFill>
                <a:srgbClr val="EA5B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/>
        </p:nvSpPr>
        <p:spPr>
          <a:xfrm>
            <a:off x="3894250" y="1249350"/>
            <a:ext cx="51681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6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Foque</a:t>
            </a:r>
            <a:r>
              <a:rPr lang="en" sz="1600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em quem</a:t>
            </a:r>
            <a:r>
              <a:rPr lang="en" sz="1600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 utilizará sua API e seus objetivos</a:t>
            </a:r>
            <a:endParaRPr sz="1600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Design the API First, antes de começar a pensar em tecnologia e detalhes de implementação.</a:t>
            </a:r>
            <a:endParaRPr sz="1600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2777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662777"/>
                </a:solidFill>
                <a:latin typeface="Montserrat"/>
                <a:ea typeface="Montserrat"/>
                <a:cs typeface="Montserrat"/>
                <a:sym typeface="Montserrat"/>
              </a:rPr>
              <a:t>Desenvolva APIs para pessoas (Developer experience)</a:t>
            </a:r>
            <a:endParaRPr b="0" i="0" sz="1600" u="none" cap="none" strike="noStrike">
              <a:solidFill>
                <a:srgbClr val="662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47"/>
          <p:cNvSpPr txBox="1"/>
          <p:nvPr>
            <p:ph type="title"/>
          </p:nvPr>
        </p:nvSpPr>
        <p:spPr>
          <a:xfrm>
            <a:off x="315075" y="1764144"/>
            <a:ext cx="31527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Príncipios do API First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"/>
          <p:cNvSpPr txBox="1"/>
          <p:nvPr>
            <p:ph type="title"/>
          </p:nvPr>
        </p:nvSpPr>
        <p:spPr>
          <a:xfrm>
            <a:off x="299700" y="1810248"/>
            <a:ext cx="3152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Desacoplamento</a:t>
            </a:r>
            <a:endParaRPr/>
          </a:p>
        </p:txBody>
      </p:sp>
      <p:sp>
        <p:nvSpPr>
          <p:cNvPr id="576" name="Google Shape;576;p48"/>
          <p:cNvSpPr txBox="1"/>
          <p:nvPr/>
        </p:nvSpPr>
        <p:spPr>
          <a:xfrm>
            <a:off x="5305475" y="3657256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Devs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77" name="Google Shape;5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300" y="1125223"/>
            <a:ext cx="43975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8300" y="3249475"/>
            <a:ext cx="439750" cy="43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48"/>
          <p:cNvGrpSpPr/>
          <p:nvPr/>
        </p:nvGrpSpPr>
        <p:grpSpPr>
          <a:xfrm>
            <a:off x="7669943" y="3139271"/>
            <a:ext cx="1068545" cy="660151"/>
            <a:chOff x="6382900" y="2410873"/>
            <a:chExt cx="1248300" cy="877977"/>
          </a:xfrm>
        </p:grpSpPr>
        <p:pic>
          <p:nvPicPr>
            <p:cNvPr id="580" name="Google Shape;580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36917" y="2410873"/>
              <a:ext cx="540267" cy="56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48"/>
            <p:cNvSpPr txBox="1"/>
            <p:nvPr/>
          </p:nvSpPr>
          <p:spPr>
            <a:xfrm>
              <a:off x="6382900" y="2855350"/>
              <a:ext cx="12483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49246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Microservices</a:t>
              </a:r>
              <a:endParaRPr b="0" i="0" sz="6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582" name="Google Shape;582;p48"/>
          <p:cNvGrpSpPr/>
          <p:nvPr/>
        </p:nvGrpSpPr>
        <p:grpSpPr>
          <a:xfrm>
            <a:off x="6070463" y="3048432"/>
            <a:ext cx="785475" cy="609474"/>
            <a:chOff x="10179900" y="2277593"/>
            <a:chExt cx="1047300" cy="812632"/>
          </a:xfrm>
        </p:grpSpPr>
        <p:pic>
          <p:nvPicPr>
            <p:cNvPr id="583" name="Google Shape;583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54871" y="2277593"/>
              <a:ext cx="497419" cy="664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48"/>
            <p:cNvSpPr txBox="1"/>
            <p:nvPr/>
          </p:nvSpPr>
          <p:spPr>
            <a:xfrm>
              <a:off x="10179900" y="2849925"/>
              <a:ext cx="10473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49246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DBs</a:t>
              </a:r>
              <a:endParaRPr b="0" i="0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585" name="Google Shape;585;p48"/>
          <p:cNvGrpSpPr/>
          <p:nvPr/>
        </p:nvGrpSpPr>
        <p:grpSpPr>
          <a:xfrm>
            <a:off x="6927082" y="3158733"/>
            <a:ext cx="829607" cy="621223"/>
            <a:chOff x="83291" y="3681963"/>
            <a:chExt cx="750300" cy="590404"/>
          </a:xfrm>
        </p:grpSpPr>
        <p:pic>
          <p:nvPicPr>
            <p:cNvPr id="586" name="Google Shape;586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1627" y="3681963"/>
              <a:ext cx="378836" cy="393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48"/>
            <p:cNvSpPr txBox="1"/>
            <p:nvPr/>
          </p:nvSpPr>
          <p:spPr>
            <a:xfrm>
              <a:off x="83291" y="3987667"/>
              <a:ext cx="7503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49246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Webservices</a:t>
              </a:r>
              <a:endParaRPr b="0" i="0" sz="8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588" name="Google Shape;588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2087" y="2041119"/>
            <a:ext cx="622263" cy="6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32468" y="2018888"/>
            <a:ext cx="622263" cy="6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93099" y="2041113"/>
            <a:ext cx="622263" cy="64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76888" y="1022056"/>
            <a:ext cx="572661" cy="56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08370" y="973850"/>
            <a:ext cx="670449" cy="6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17889" y="1022070"/>
            <a:ext cx="572661" cy="563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48"/>
          <p:cNvCxnSpPr>
            <a:stCxn id="595" idx="2"/>
            <a:endCxn id="588" idx="0"/>
          </p:cNvCxnSpPr>
          <p:nvPr/>
        </p:nvCxnSpPr>
        <p:spPr>
          <a:xfrm>
            <a:off x="6463200" y="1676631"/>
            <a:ext cx="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p48"/>
          <p:cNvCxnSpPr>
            <a:stCxn id="597" idx="2"/>
            <a:endCxn id="583" idx="0"/>
          </p:cNvCxnSpPr>
          <p:nvPr/>
        </p:nvCxnSpPr>
        <p:spPr>
          <a:xfrm>
            <a:off x="6463163" y="2743581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48"/>
          <p:cNvCxnSpPr>
            <a:stCxn id="599" idx="2"/>
            <a:endCxn id="589" idx="0"/>
          </p:cNvCxnSpPr>
          <p:nvPr/>
        </p:nvCxnSpPr>
        <p:spPr>
          <a:xfrm>
            <a:off x="7341903" y="1676631"/>
            <a:ext cx="18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48"/>
          <p:cNvCxnSpPr>
            <a:stCxn id="601" idx="2"/>
            <a:endCxn id="586" idx="0"/>
          </p:cNvCxnSpPr>
          <p:nvPr/>
        </p:nvCxnSpPr>
        <p:spPr>
          <a:xfrm>
            <a:off x="7333700" y="2743581"/>
            <a:ext cx="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48"/>
          <p:cNvCxnSpPr>
            <a:stCxn id="603" idx="2"/>
            <a:endCxn id="590" idx="0"/>
          </p:cNvCxnSpPr>
          <p:nvPr/>
        </p:nvCxnSpPr>
        <p:spPr>
          <a:xfrm>
            <a:off x="8204238" y="1676631"/>
            <a:ext cx="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48"/>
          <p:cNvCxnSpPr>
            <a:stCxn id="605" idx="2"/>
            <a:endCxn id="580" idx="0"/>
          </p:cNvCxnSpPr>
          <p:nvPr/>
        </p:nvCxnSpPr>
        <p:spPr>
          <a:xfrm>
            <a:off x="8204213" y="2743581"/>
            <a:ext cx="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7" name="Google Shape;597;p48"/>
          <p:cNvSpPr txBox="1"/>
          <p:nvPr/>
        </p:nvSpPr>
        <p:spPr>
          <a:xfrm>
            <a:off x="6070463" y="256328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1" name="Google Shape;601;p48"/>
          <p:cNvSpPr txBox="1"/>
          <p:nvPr/>
        </p:nvSpPr>
        <p:spPr>
          <a:xfrm>
            <a:off x="6941000" y="256328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5" name="Google Shape;605;p48"/>
          <p:cNvSpPr txBox="1"/>
          <p:nvPr/>
        </p:nvSpPr>
        <p:spPr>
          <a:xfrm>
            <a:off x="7811513" y="256328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5" name="Google Shape;595;p48"/>
          <p:cNvSpPr txBox="1"/>
          <p:nvPr/>
        </p:nvSpPr>
        <p:spPr>
          <a:xfrm>
            <a:off x="6070500" y="149633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Mobile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6949203" y="149633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3" name="Google Shape;603;p48"/>
          <p:cNvSpPr txBox="1"/>
          <p:nvPr/>
        </p:nvSpPr>
        <p:spPr>
          <a:xfrm>
            <a:off x="7811538" y="149633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Partner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06" name="Google Shape;606;p48"/>
          <p:cNvCxnSpPr/>
          <p:nvPr/>
        </p:nvCxnSpPr>
        <p:spPr>
          <a:xfrm>
            <a:off x="5236300" y="1906075"/>
            <a:ext cx="33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07" name="Google Shape;607;p48"/>
          <p:cNvCxnSpPr/>
          <p:nvPr/>
        </p:nvCxnSpPr>
        <p:spPr>
          <a:xfrm>
            <a:off x="5236300" y="2972875"/>
            <a:ext cx="33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8" name="Google Shape;608;p48"/>
          <p:cNvSpPr txBox="1"/>
          <p:nvPr/>
        </p:nvSpPr>
        <p:spPr>
          <a:xfrm>
            <a:off x="5308500" y="1496331"/>
            <a:ext cx="7854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924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Devs</a:t>
            </a:r>
            <a:endParaRPr b="0" i="0" sz="900" u="none" cap="none" strike="noStrike">
              <a:solidFill>
                <a:srgbClr val="4924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09" name="Google Shape;609;p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221513" y="2070300"/>
            <a:ext cx="785475" cy="7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8"/>
          <p:cNvSpPr/>
          <p:nvPr/>
        </p:nvSpPr>
        <p:spPr>
          <a:xfrm>
            <a:off x="4196024" y="2247350"/>
            <a:ext cx="667500" cy="480000"/>
          </a:xfrm>
          <a:prstGeom prst="homePlate">
            <a:avLst>
              <a:gd fmla="val 48434" name="adj"/>
            </a:avLst>
          </a:prstGeom>
          <a:solidFill>
            <a:srgbClr val="B4A7D6">
              <a:alpha val="88630"/>
            </a:srgbClr>
          </a:solidFill>
          <a:ln>
            <a:noFill/>
          </a:ln>
        </p:spPr>
        <p:txBody>
          <a:bodyPr anchorCtr="0" anchor="ctr" bIns="34275" lIns="81000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B4A7D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9"/>
          <p:cNvSpPr txBox="1"/>
          <p:nvPr/>
        </p:nvSpPr>
        <p:spPr>
          <a:xfrm>
            <a:off x="146550" y="65400"/>
            <a:ext cx="8141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Ferramentas de apoio para API First</a:t>
            </a:r>
            <a:endParaRPr sz="19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616" name="Google Shape;616;p49"/>
          <p:cNvGrpSpPr/>
          <p:nvPr/>
        </p:nvGrpSpPr>
        <p:grpSpPr>
          <a:xfrm>
            <a:off x="2518706" y="1482038"/>
            <a:ext cx="1981500" cy="985500"/>
            <a:chOff x="1430994" y="936825"/>
            <a:chExt cx="1981500" cy="985500"/>
          </a:xfrm>
        </p:grpSpPr>
        <p:sp>
          <p:nvSpPr>
            <p:cNvPr id="617" name="Google Shape;617;p49"/>
            <p:cNvSpPr/>
            <p:nvPr/>
          </p:nvSpPr>
          <p:spPr>
            <a:xfrm>
              <a:off x="1430994" y="9368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8" name="Google Shape;618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4288" y="990500"/>
              <a:ext cx="1434925" cy="401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0501" y="1474425"/>
              <a:ext cx="1232124" cy="3720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49"/>
          <p:cNvGrpSpPr/>
          <p:nvPr/>
        </p:nvGrpSpPr>
        <p:grpSpPr>
          <a:xfrm>
            <a:off x="4668960" y="1482038"/>
            <a:ext cx="1981500" cy="985500"/>
            <a:chOff x="3581248" y="936825"/>
            <a:chExt cx="1981500" cy="985500"/>
          </a:xfrm>
        </p:grpSpPr>
        <p:sp>
          <p:nvSpPr>
            <p:cNvPr id="621" name="Google Shape;621;p49"/>
            <p:cNvSpPr/>
            <p:nvPr/>
          </p:nvSpPr>
          <p:spPr>
            <a:xfrm>
              <a:off x="3581248" y="9368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2" name="Google Shape;622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27857" y="1243538"/>
              <a:ext cx="1488285" cy="372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49"/>
          <p:cNvGrpSpPr/>
          <p:nvPr/>
        </p:nvGrpSpPr>
        <p:grpSpPr>
          <a:xfrm>
            <a:off x="2493527" y="2675963"/>
            <a:ext cx="1981500" cy="985500"/>
            <a:chOff x="5731502" y="936825"/>
            <a:chExt cx="1981500" cy="985500"/>
          </a:xfrm>
        </p:grpSpPr>
        <p:sp>
          <p:nvSpPr>
            <p:cNvPr id="624" name="Google Shape;624;p49"/>
            <p:cNvSpPr/>
            <p:nvPr/>
          </p:nvSpPr>
          <p:spPr>
            <a:xfrm>
              <a:off x="5731502" y="936825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5" name="Google Shape;625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90351" y="992163"/>
              <a:ext cx="1663800" cy="874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" name="Google Shape;626;p49"/>
          <p:cNvGrpSpPr/>
          <p:nvPr/>
        </p:nvGrpSpPr>
        <p:grpSpPr>
          <a:xfrm>
            <a:off x="4668975" y="2675963"/>
            <a:ext cx="1981500" cy="985500"/>
            <a:chOff x="3581262" y="2130750"/>
            <a:chExt cx="1981500" cy="985500"/>
          </a:xfrm>
        </p:grpSpPr>
        <p:sp>
          <p:nvSpPr>
            <p:cNvPr id="627" name="Google Shape;627;p49"/>
            <p:cNvSpPr/>
            <p:nvPr/>
          </p:nvSpPr>
          <p:spPr>
            <a:xfrm>
              <a:off x="3581262" y="2130750"/>
              <a:ext cx="19815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8" name="Google Shape;628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34603" y="2186088"/>
              <a:ext cx="874825" cy="874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0"/>
          <p:cNvSpPr txBox="1"/>
          <p:nvPr>
            <p:ph type="title"/>
          </p:nvPr>
        </p:nvSpPr>
        <p:spPr>
          <a:xfrm>
            <a:off x="255250" y="263875"/>
            <a:ext cx="34506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Ferramentas de apoio para API First</a:t>
            </a:r>
            <a:endParaRPr/>
          </a:p>
        </p:txBody>
      </p:sp>
      <p:pic>
        <p:nvPicPr>
          <p:cNvPr id="634" name="Google Shape;6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025" y="79049"/>
            <a:ext cx="4879574" cy="49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0"/>
          <p:cNvSpPr txBox="1"/>
          <p:nvPr>
            <p:ph type="title"/>
          </p:nvPr>
        </p:nvSpPr>
        <p:spPr>
          <a:xfrm>
            <a:off x="178325" y="2455650"/>
            <a:ext cx="3450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Portal do Desenvolvedor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9300" y="152400"/>
            <a:ext cx="449026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1"/>
          <p:cNvSpPr txBox="1"/>
          <p:nvPr>
            <p:ph type="title"/>
          </p:nvPr>
        </p:nvSpPr>
        <p:spPr>
          <a:xfrm>
            <a:off x="255250" y="263875"/>
            <a:ext cx="34506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Ferramentas de apoio para API First</a:t>
            </a:r>
            <a:endParaRPr/>
          </a:p>
        </p:txBody>
      </p:sp>
      <p:sp>
        <p:nvSpPr>
          <p:cNvPr id="642" name="Google Shape;642;p51"/>
          <p:cNvSpPr txBox="1"/>
          <p:nvPr>
            <p:ph type="title"/>
          </p:nvPr>
        </p:nvSpPr>
        <p:spPr>
          <a:xfrm>
            <a:off x="178325" y="2455650"/>
            <a:ext cx="3450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Portal do Desenvolvedor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2"/>
          <p:cNvSpPr txBox="1"/>
          <p:nvPr>
            <p:ph type="title"/>
          </p:nvPr>
        </p:nvSpPr>
        <p:spPr>
          <a:xfrm>
            <a:off x="255250" y="2326525"/>
            <a:ext cx="3450600" cy="16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API Management</a:t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Gestão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Configuração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Governança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8" name="Google Shape;64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9875" y="152400"/>
            <a:ext cx="5251724" cy="464575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2"/>
          <p:cNvSpPr txBox="1"/>
          <p:nvPr>
            <p:ph type="title"/>
          </p:nvPr>
        </p:nvSpPr>
        <p:spPr>
          <a:xfrm>
            <a:off x="255250" y="263875"/>
            <a:ext cx="34506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Ferramentas de apoio para API First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/>
        </p:nvSpPr>
        <p:spPr>
          <a:xfrm>
            <a:off x="533075" y="798850"/>
            <a:ext cx="36777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Agenda</a:t>
            </a:r>
            <a:endParaRPr sz="40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que é uma API?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Boas práticas de API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Richardson Maturity Model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Mas e a documentação?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que é API-First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Benefícios do uso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 as a product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as a platform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Perguntas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177" y="1504175"/>
            <a:ext cx="3069026" cy="306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9425" y="642950"/>
            <a:ext cx="5289051" cy="403555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3"/>
          <p:cNvSpPr txBox="1"/>
          <p:nvPr>
            <p:ph type="title"/>
          </p:nvPr>
        </p:nvSpPr>
        <p:spPr>
          <a:xfrm>
            <a:off x="255250" y="2326525"/>
            <a:ext cx="3450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API Management</a:t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Monitoramento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Operação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Notificações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656" name="Google Shape;656;p53"/>
          <p:cNvSpPr txBox="1"/>
          <p:nvPr>
            <p:ph type="title"/>
          </p:nvPr>
        </p:nvSpPr>
        <p:spPr>
          <a:xfrm>
            <a:off x="255250" y="263875"/>
            <a:ext cx="34506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Ferramentas de apoio para API First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1" name="Google Shape;661;p54"/>
          <p:cNvCxnSpPr/>
          <p:nvPr/>
        </p:nvCxnSpPr>
        <p:spPr>
          <a:xfrm>
            <a:off x="665700" y="2332850"/>
            <a:ext cx="526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54"/>
          <p:cNvSpPr txBox="1"/>
          <p:nvPr/>
        </p:nvSpPr>
        <p:spPr>
          <a:xfrm>
            <a:off x="665700" y="1539350"/>
            <a:ext cx="76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APIs as a Product</a:t>
            </a:r>
            <a:endParaRPr sz="2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3" name="Google Shape;663;p54"/>
          <p:cNvSpPr/>
          <p:nvPr/>
        </p:nvSpPr>
        <p:spPr>
          <a:xfrm>
            <a:off x="665700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4"/>
          <p:cNvSpPr/>
          <p:nvPr/>
        </p:nvSpPr>
        <p:spPr>
          <a:xfrm>
            <a:off x="1700069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4"/>
          <p:cNvSpPr/>
          <p:nvPr/>
        </p:nvSpPr>
        <p:spPr>
          <a:xfrm>
            <a:off x="2734438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4"/>
          <p:cNvSpPr/>
          <p:nvPr/>
        </p:nvSpPr>
        <p:spPr>
          <a:xfrm>
            <a:off x="3768806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4"/>
          <p:cNvSpPr/>
          <p:nvPr/>
        </p:nvSpPr>
        <p:spPr>
          <a:xfrm>
            <a:off x="4803175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5"/>
          <p:cNvSpPr/>
          <p:nvPr/>
        </p:nvSpPr>
        <p:spPr>
          <a:xfrm>
            <a:off x="240775" y="552600"/>
            <a:ext cx="1499700" cy="4170600"/>
          </a:xfrm>
          <a:prstGeom prst="roundRect">
            <a:avLst>
              <a:gd fmla="val 11268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 txBox="1"/>
          <p:nvPr/>
        </p:nvSpPr>
        <p:spPr>
          <a:xfrm>
            <a:off x="240775" y="1215875"/>
            <a:ext cx="149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Bezos Mandate</a:t>
            </a:r>
            <a:endParaRPr sz="40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74" name="Google Shape;6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0" y="2721525"/>
            <a:ext cx="1608501" cy="18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5"/>
          <p:cNvSpPr txBox="1"/>
          <p:nvPr/>
        </p:nvSpPr>
        <p:spPr>
          <a:xfrm>
            <a:off x="2708899" y="1250400"/>
            <a:ext cx="313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Todos os times devem expor seus dados e funcionalidades através de APIs</a:t>
            </a:r>
            <a:endParaRPr sz="1100">
              <a:solidFill>
                <a:srgbClr val="9008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76" name="Google Shape;676;p55"/>
          <p:cNvSpPr txBox="1"/>
          <p:nvPr/>
        </p:nvSpPr>
        <p:spPr>
          <a:xfrm>
            <a:off x="2565087" y="552600"/>
            <a:ext cx="2952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Expor funcionalides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7" name="Google Shape;677;p55"/>
          <p:cNvSpPr txBox="1"/>
          <p:nvPr/>
        </p:nvSpPr>
        <p:spPr>
          <a:xfrm>
            <a:off x="2708899" y="3840275"/>
            <a:ext cx="34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Todas as interfaces de serviços devem ser desenhadas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pensando</a:t>
            </a: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torna-las externas.</a:t>
            </a:r>
            <a:endParaRPr sz="1100">
              <a:solidFill>
                <a:srgbClr val="9008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78" name="Google Shape;678;p55"/>
          <p:cNvSpPr txBox="1"/>
          <p:nvPr/>
        </p:nvSpPr>
        <p:spPr>
          <a:xfrm>
            <a:off x="2708912" y="2492825"/>
            <a:ext cx="31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Os times devem se comunicar apenas e unicamente através destes serviços APIs. </a:t>
            </a:r>
            <a:endParaRPr sz="1100">
              <a:solidFill>
                <a:srgbClr val="9008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79" name="Google Shape;679;p55"/>
          <p:cNvSpPr txBox="1"/>
          <p:nvPr/>
        </p:nvSpPr>
        <p:spPr>
          <a:xfrm>
            <a:off x="2565087" y="1795025"/>
            <a:ext cx="2197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Comunicação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2565087" y="3142475"/>
            <a:ext cx="2894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Externálizavel - Open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5" name="Google Shape;685;p56"/>
          <p:cNvCxnSpPr/>
          <p:nvPr/>
        </p:nvCxnSpPr>
        <p:spPr>
          <a:xfrm>
            <a:off x="228600" y="4952750"/>
            <a:ext cx="41742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56"/>
          <p:cNvSpPr txBox="1"/>
          <p:nvPr/>
        </p:nvSpPr>
        <p:spPr>
          <a:xfrm>
            <a:off x="243375" y="871100"/>
            <a:ext cx="336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Dar as APIs a mesma atenção dada no design e construção de produtos para usuários finais.</a:t>
            </a:r>
            <a:endParaRPr>
              <a:solidFill>
                <a:srgbClr val="9008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87" name="Google Shape;687;p56"/>
          <p:cNvSpPr txBox="1"/>
          <p:nvPr/>
        </p:nvSpPr>
        <p:spPr>
          <a:xfrm>
            <a:off x="228600" y="546525"/>
            <a:ext cx="40842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APIs como Produto - O que é?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8" name="Google Shape;688;p56"/>
          <p:cNvSpPr txBox="1"/>
          <p:nvPr/>
        </p:nvSpPr>
        <p:spPr>
          <a:xfrm>
            <a:off x="400600" y="2188250"/>
            <a:ext cx="336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Busca por entender o cliente e usuário do produto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Service/workflow design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Prototipação e teste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Consideração de negócios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Medições e Avaliações do produto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89" name="Google Shape;689;p56"/>
          <p:cNvSpPr txBox="1"/>
          <p:nvPr/>
        </p:nvSpPr>
        <p:spPr>
          <a:xfrm>
            <a:off x="385825" y="1863675"/>
            <a:ext cx="3219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Design thinking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90" name="Google Shape;6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850" y="1147175"/>
            <a:ext cx="2354275" cy="23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7"/>
          <p:cNvSpPr/>
          <p:nvPr/>
        </p:nvSpPr>
        <p:spPr>
          <a:xfrm>
            <a:off x="2070125" y="542400"/>
            <a:ext cx="6839100" cy="40506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7"/>
          <p:cNvSpPr/>
          <p:nvPr/>
        </p:nvSpPr>
        <p:spPr>
          <a:xfrm>
            <a:off x="228600" y="542400"/>
            <a:ext cx="1725900" cy="3994200"/>
          </a:xfrm>
          <a:prstGeom prst="roundRect">
            <a:avLst>
              <a:gd fmla="val 1722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7"/>
          <p:cNvSpPr txBox="1"/>
          <p:nvPr/>
        </p:nvSpPr>
        <p:spPr>
          <a:xfrm>
            <a:off x="228600" y="546525"/>
            <a:ext cx="17259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 a Platform</a:t>
            </a:r>
            <a:endParaRPr sz="19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8" name="Google Shape;698;p57"/>
          <p:cNvCxnSpPr/>
          <p:nvPr/>
        </p:nvCxnSpPr>
        <p:spPr>
          <a:xfrm>
            <a:off x="243375" y="1637500"/>
            <a:ext cx="1725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57"/>
          <p:cNvSpPr txBox="1"/>
          <p:nvPr/>
        </p:nvSpPr>
        <p:spPr>
          <a:xfrm>
            <a:off x="381308" y="1734482"/>
            <a:ext cx="1420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Ter o posicionamento de plataforma de edução.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Oferecer serviços e informações a parceiros internos e externos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Habilitando experiências digitais e  inovação aberta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175" y="1053688"/>
            <a:ext cx="4577000" cy="30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8"/>
          <p:cNvSpPr txBox="1"/>
          <p:nvPr/>
        </p:nvSpPr>
        <p:spPr>
          <a:xfrm>
            <a:off x="533075" y="798850"/>
            <a:ext cx="7899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Referências</a:t>
            </a:r>
            <a:endParaRPr sz="4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Continuous API Management </a:t>
            </a:r>
            <a:r>
              <a:rPr lang="en" sz="11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https://www.oreilly.com/library/view/continuous-api-management/9781098103514/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Design and Build Great Web APIs </a:t>
            </a:r>
            <a:r>
              <a:rPr lang="en" sz="11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/>
              </a:rPr>
              <a:t>https://learning.oreilly.com/library/view/design-and-build/9781680508123/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Richardson Maturity Model - Martin Fowler </a:t>
            </a:r>
            <a:r>
              <a:rPr lang="en" sz="11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/>
              </a:rPr>
              <a:t>https://martinfowler.com/articles/richardsonMaturityModel.html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is Swagger? </a:t>
            </a:r>
            <a:r>
              <a:rPr lang="en" sz="11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6"/>
              </a:rPr>
              <a:t>https://swagger.io/docs/specification/2-0/what-is-swagger/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 Cats </a:t>
            </a:r>
            <a:r>
              <a:rPr lang="en" sz="11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7"/>
              </a:rPr>
              <a:t>https://http.cat/</a:t>
            </a:r>
            <a:endParaRPr sz="11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 Status Dogs </a:t>
            </a:r>
            <a:r>
              <a:rPr lang="en" sz="11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8"/>
              </a:rPr>
              <a:t>https://httpstatusdogs.com/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MDN Docs </a:t>
            </a:r>
            <a:r>
              <a:rPr lang="en" sz="11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9"/>
              </a:rPr>
              <a:t>https://developer.mozilla.org/en-US/docs/Web/HTTP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0" name="Google Shape;710;p59"/>
          <p:cNvCxnSpPr/>
          <p:nvPr/>
        </p:nvCxnSpPr>
        <p:spPr>
          <a:xfrm>
            <a:off x="665700" y="2332850"/>
            <a:ext cx="526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59"/>
          <p:cNvSpPr txBox="1"/>
          <p:nvPr/>
        </p:nvSpPr>
        <p:spPr>
          <a:xfrm>
            <a:off x="665700" y="1539350"/>
            <a:ext cx="633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 : API FIRST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59"/>
          <p:cNvSpPr/>
          <p:nvPr/>
        </p:nvSpPr>
        <p:spPr>
          <a:xfrm>
            <a:off x="665700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9"/>
          <p:cNvSpPr/>
          <p:nvPr/>
        </p:nvSpPr>
        <p:spPr>
          <a:xfrm>
            <a:off x="1700069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9"/>
          <p:cNvSpPr/>
          <p:nvPr/>
        </p:nvSpPr>
        <p:spPr>
          <a:xfrm>
            <a:off x="2734438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9"/>
          <p:cNvSpPr/>
          <p:nvPr/>
        </p:nvSpPr>
        <p:spPr>
          <a:xfrm>
            <a:off x="3768806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9"/>
          <p:cNvSpPr/>
          <p:nvPr/>
        </p:nvSpPr>
        <p:spPr>
          <a:xfrm>
            <a:off x="4803175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60"/>
          <p:cNvPicPr preferRelativeResize="0"/>
          <p:nvPr/>
        </p:nvPicPr>
        <p:blipFill rotWithShape="1">
          <a:blip r:embed="rId3">
            <a:alphaModFix/>
          </a:blip>
          <a:srcRect b="23130" l="0" r="0" t="18854"/>
          <a:stretch/>
        </p:blipFill>
        <p:spPr>
          <a:xfrm>
            <a:off x="7512175" y="2455400"/>
            <a:ext cx="1038425" cy="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0"/>
          <p:cNvSpPr txBox="1"/>
          <p:nvPr/>
        </p:nvSpPr>
        <p:spPr>
          <a:xfrm>
            <a:off x="451050" y="2007675"/>
            <a:ext cx="67701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Duvidas? 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533075" y="798850"/>
            <a:ext cx="39795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API</a:t>
            </a:r>
            <a:endParaRPr sz="4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Application Programming Interface</a:t>
            </a:r>
            <a:endParaRPr sz="15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Interface que possibilita a comunicação entre sistemas através de contratos pré </a:t>
            </a: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estabelecidos</a:t>
            </a: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onde não há a necessidade de conhecer detalhes da implementação.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899" y="195136"/>
            <a:ext cx="599038" cy="60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9327" y="195124"/>
            <a:ext cx="599038" cy="60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4440" y="195125"/>
            <a:ext cx="599038" cy="60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175" y="3726975"/>
            <a:ext cx="477200" cy="4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2800" y="3726975"/>
            <a:ext cx="477200" cy="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 txBox="1"/>
          <p:nvPr/>
        </p:nvSpPr>
        <p:spPr>
          <a:xfrm>
            <a:off x="6258451" y="4204173"/>
            <a:ext cx="7659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D176F"/>
                </a:solidFill>
                <a:latin typeface="Montserrat"/>
                <a:ea typeface="Montserrat"/>
                <a:cs typeface="Montserrat"/>
                <a:sym typeface="Montserrat"/>
              </a:rPr>
              <a:t>Legacy</a:t>
            </a:r>
            <a:endParaRPr sz="800">
              <a:solidFill>
                <a:srgbClr val="5D17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3425" y="3726975"/>
            <a:ext cx="477200" cy="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 txBox="1"/>
          <p:nvPr/>
        </p:nvSpPr>
        <p:spPr>
          <a:xfrm>
            <a:off x="7279076" y="4204173"/>
            <a:ext cx="7659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D176F"/>
                </a:solidFill>
                <a:latin typeface="Montserrat"/>
                <a:ea typeface="Montserrat"/>
                <a:cs typeface="Montserrat"/>
                <a:sym typeface="Montserrat"/>
              </a:rPr>
              <a:t>ERP</a:t>
            </a:r>
            <a:endParaRPr sz="800">
              <a:solidFill>
                <a:srgbClr val="5D176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D17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5237826" y="4204173"/>
            <a:ext cx="7659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D176F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800">
              <a:solidFill>
                <a:srgbClr val="5D17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9550" y="1781063"/>
            <a:ext cx="963700" cy="96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36"/>
          <p:cNvCxnSpPr>
            <a:stCxn id="401" idx="2"/>
            <a:endCxn id="396" idx="0"/>
          </p:cNvCxnSpPr>
          <p:nvPr/>
        </p:nvCxnSpPr>
        <p:spPr>
          <a:xfrm>
            <a:off x="6641400" y="2744762"/>
            <a:ext cx="0" cy="98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6"/>
          <p:cNvCxnSpPr>
            <a:stCxn id="395" idx="0"/>
            <a:endCxn id="401" idx="2"/>
          </p:cNvCxnSpPr>
          <p:nvPr/>
        </p:nvCxnSpPr>
        <p:spPr>
          <a:xfrm flipH="1" rot="10800000">
            <a:off x="5620775" y="2744775"/>
            <a:ext cx="1020600" cy="98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6"/>
          <p:cNvCxnSpPr>
            <a:stCxn id="398" idx="0"/>
            <a:endCxn id="401" idx="2"/>
          </p:cNvCxnSpPr>
          <p:nvPr/>
        </p:nvCxnSpPr>
        <p:spPr>
          <a:xfrm rot="10800000">
            <a:off x="6641425" y="2744775"/>
            <a:ext cx="1020600" cy="98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>
            <a:stCxn id="392" idx="2"/>
            <a:endCxn id="401" idx="0"/>
          </p:cNvCxnSpPr>
          <p:nvPr/>
        </p:nvCxnSpPr>
        <p:spPr>
          <a:xfrm>
            <a:off x="6641417" y="798849"/>
            <a:ext cx="0" cy="98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6"/>
          <p:cNvCxnSpPr>
            <a:stCxn id="393" idx="2"/>
            <a:endCxn id="401" idx="0"/>
          </p:cNvCxnSpPr>
          <p:nvPr/>
        </p:nvCxnSpPr>
        <p:spPr>
          <a:xfrm flipH="1">
            <a:off x="6641546" y="798838"/>
            <a:ext cx="1137300" cy="98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6"/>
          <p:cNvCxnSpPr>
            <a:stCxn id="394" idx="2"/>
            <a:endCxn id="401" idx="0"/>
          </p:cNvCxnSpPr>
          <p:nvPr/>
        </p:nvCxnSpPr>
        <p:spPr>
          <a:xfrm>
            <a:off x="5503958" y="798839"/>
            <a:ext cx="1137300" cy="98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 txBox="1"/>
          <p:nvPr/>
        </p:nvSpPr>
        <p:spPr>
          <a:xfrm>
            <a:off x="533075" y="798850"/>
            <a:ext cx="45861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Boas práticas para alcançar os objetivos com API’s.</a:t>
            </a:r>
            <a:endParaRPr sz="4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Como alcançar esses benefícios?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13" name="Google Shape;4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077" y="1423125"/>
            <a:ext cx="3283198" cy="328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8"/>
          <p:cNvCxnSpPr/>
          <p:nvPr/>
        </p:nvCxnSpPr>
        <p:spPr>
          <a:xfrm>
            <a:off x="228600" y="4952750"/>
            <a:ext cx="41742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8"/>
          <p:cNvSpPr txBox="1"/>
          <p:nvPr/>
        </p:nvSpPr>
        <p:spPr>
          <a:xfrm>
            <a:off x="228600" y="426200"/>
            <a:ext cx="336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Coleção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:/v1 </a:t>
            </a:r>
            <a:r>
              <a:rPr i="1"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/alunos</a:t>
            </a:r>
            <a:endParaRPr i="1"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Elemento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/v1</a:t>
            </a:r>
            <a:r>
              <a:rPr i="1"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/alunos/123</a:t>
            </a:r>
            <a:endParaRPr i="1"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Sub-elemento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:/v1 </a:t>
            </a:r>
            <a:r>
              <a:rPr i="1"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/alunos/123/cursos</a:t>
            </a:r>
            <a:endParaRPr i="1"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228600" y="172300"/>
            <a:ext cx="3219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Recursos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227550" y="1088900"/>
            <a:ext cx="3219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Status Codes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231675" y="1353363"/>
            <a:ext cx="336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1xx: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Informational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2xx: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Success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3xx: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Redirection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4xx: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Client error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5xx: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Server error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229613" y="2389238"/>
            <a:ext cx="3219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Operações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233738" y="2653700"/>
            <a:ext cx="336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PUT: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alteração completa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PATCH: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alteração parcial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DELETE: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remoção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*OPTIONS: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métodos permitidos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*HEAD: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retorna o header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5" name="Google Shape;425;p38"/>
          <p:cNvSpPr txBox="1"/>
          <p:nvPr/>
        </p:nvSpPr>
        <p:spPr>
          <a:xfrm>
            <a:off x="232688" y="4065188"/>
            <a:ext cx="3219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Media-types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6" name="Google Shape;426;p38"/>
          <p:cNvSpPr txBox="1"/>
          <p:nvPr/>
        </p:nvSpPr>
        <p:spPr>
          <a:xfrm>
            <a:off x="258113" y="4344900"/>
            <a:ext cx="336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Produces: </a:t>
            </a: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application/json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74" y="172300"/>
            <a:ext cx="2990473" cy="46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5" y="1204125"/>
            <a:ext cx="3674751" cy="29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075" y="1204117"/>
            <a:ext cx="3821750" cy="293980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/>
          <p:nvPr/>
        </p:nvSpPr>
        <p:spPr>
          <a:xfrm>
            <a:off x="4631225" y="827750"/>
            <a:ext cx="268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https://httpstatusdogs.com/</a:t>
            </a:r>
            <a:endParaRPr sz="1500"/>
          </a:p>
        </p:txBody>
      </p:sp>
      <p:sp>
        <p:nvSpPr>
          <p:cNvPr id="435" name="Google Shape;435;p39"/>
          <p:cNvSpPr txBox="1"/>
          <p:nvPr/>
        </p:nvSpPr>
        <p:spPr>
          <a:xfrm>
            <a:off x="685700" y="835400"/>
            <a:ext cx="24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https://http.cat/</a:t>
            </a:r>
            <a:endParaRPr/>
          </a:p>
        </p:txBody>
      </p:sp>
      <p:sp>
        <p:nvSpPr>
          <p:cNvPr id="436" name="Google Shape;436;p39"/>
          <p:cNvSpPr txBox="1"/>
          <p:nvPr/>
        </p:nvSpPr>
        <p:spPr>
          <a:xfrm>
            <a:off x="685700" y="413450"/>
            <a:ext cx="3744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505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 Status - Referências:</a:t>
            </a:r>
            <a:endParaRPr sz="1900">
              <a:solidFill>
                <a:srgbClr val="6505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2093325" y="4220175"/>
            <a:ext cx="54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https://developer.mozilla.org/en-US/docs/Web/HTTP/Status</a:t>
            </a:r>
            <a:endParaRPr/>
          </a:p>
        </p:txBody>
      </p:sp>
      <p:sp>
        <p:nvSpPr>
          <p:cNvPr id="438" name="Google Shape;438;p39"/>
          <p:cNvSpPr txBox="1"/>
          <p:nvPr/>
        </p:nvSpPr>
        <p:spPr>
          <a:xfrm>
            <a:off x="612475" y="4191850"/>
            <a:ext cx="3744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MDN Docs: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2855325" y="4524975"/>
            <a:ext cx="54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https://dev-portal.animaeducacao.com.br/api-portal/node/5</a:t>
            </a:r>
            <a:endParaRPr/>
          </a:p>
        </p:txBody>
      </p:sp>
      <p:sp>
        <p:nvSpPr>
          <p:cNvPr id="440" name="Google Shape;440;p39"/>
          <p:cNvSpPr txBox="1"/>
          <p:nvPr/>
        </p:nvSpPr>
        <p:spPr>
          <a:xfrm>
            <a:off x="612475" y="4496650"/>
            <a:ext cx="3744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Ânima DevPortal </a:t>
            </a: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5" name="Google Shape;445;p40"/>
          <p:cNvCxnSpPr/>
          <p:nvPr/>
        </p:nvCxnSpPr>
        <p:spPr>
          <a:xfrm>
            <a:off x="665700" y="2332850"/>
            <a:ext cx="5269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40"/>
          <p:cNvSpPr txBox="1"/>
          <p:nvPr/>
        </p:nvSpPr>
        <p:spPr>
          <a:xfrm>
            <a:off x="665700" y="1539350"/>
            <a:ext cx="76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REST, RESTful e Richardson Maturity Model</a:t>
            </a:r>
            <a:endParaRPr sz="2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665700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1700069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2734438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3768806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4803175" y="2861888"/>
            <a:ext cx="1353300" cy="1353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/>
          <p:nvPr/>
        </p:nvSpPr>
        <p:spPr>
          <a:xfrm>
            <a:off x="1339556" y="1677828"/>
            <a:ext cx="1472400" cy="733200"/>
          </a:xfrm>
          <a:prstGeom prst="chevron">
            <a:avLst>
              <a:gd fmla="val 50000" name="adj"/>
            </a:avLst>
          </a:prstGeom>
          <a:solidFill>
            <a:srgbClr val="792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/>
          <p:nvPr/>
        </p:nvSpPr>
        <p:spPr>
          <a:xfrm>
            <a:off x="1420322" y="1677825"/>
            <a:ext cx="1472400" cy="7332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1"/>
          <p:cNvSpPr/>
          <p:nvPr/>
        </p:nvSpPr>
        <p:spPr>
          <a:xfrm>
            <a:off x="3010976" y="1677828"/>
            <a:ext cx="1472400" cy="733200"/>
          </a:xfrm>
          <a:prstGeom prst="chevron">
            <a:avLst>
              <a:gd fmla="val 50000" name="adj"/>
            </a:avLst>
          </a:prstGeom>
          <a:solidFill>
            <a:srgbClr val="792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3091742" y="1677825"/>
            <a:ext cx="1472400" cy="7332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"/>
          <p:cNvSpPr/>
          <p:nvPr/>
        </p:nvSpPr>
        <p:spPr>
          <a:xfrm>
            <a:off x="4682396" y="1677828"/>
            <a:ext cx="1472400" cy="733200"/>
          </a:xfrm>
          <a:prstGeom prst="chevron">
            <a:avLst>
              <a:gd fmla="val 50000" name="adj"/>
            </a:avLst>
          </a:prstGeom>
          <a:solidFill>
            <a:srgbClr val="792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4763162" y="1677825"/>
            <a:ext cx="1472400" cy="7332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1"/>
          <p:cNvSpPr/>
          <p:nvPr/>
        </p:nvSpPr>
        <p:spPr>
          <a:xfrm>
            <a:off x="6353816" y="1677828"/>
            <a:ext cx="1472400" cy="733200"/>
          </a:xfrm>
          <a:prstGeom prst="chevron">
            <a:avLst>
              <a:gd fmla="val 50000" name="adj"/>
            </a:avLst>
          </a:prstGeom>
          <a:solidFill>
            <a:srgbClr val="792F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6434582" y="1677825"/>
            <a:ext cx="1472400" cy="7332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41"/>
          <p:cNvCxnSpPr/>
          <p:nvPr/>
        </p:nvCxnSpPr>
        <p:spPr>
          <a:xfrm>
            <a:off x="1973293" y="2411010"/>
            <a:ext cx="0" cy="10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41"/>
          <p:cNvCxnSpPr/>
          <p:nvPr/>
        </p:nvCxnSpPr>
        <p:spPr>
          <a:xfrm>
            <a:off x="3747263" y="2411010"/>
            <a:ext cx="0" cy="10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41"/>
          <p:cNvCxnSpPr/>
          <p:nvPr/>
        </p:nvCxnSpPr>
        <p:spPr>
          <a:xfrm>
            <a:off x="5407792" y="2411010"/>
            <a:ext cx="0" cy="10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41"/>
          <p:cNvCxnSpPr/>
          <p:nvPr/>
        </p:nvCxnSpPr>
        <p:spPr>
          <a:xfrm>
            <a:off x="7090089" y="2411010"/>
            <a:ext cx="0" cy="10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8" name="Google Shape;468;p41"/>
          <p:cNvSpPr/>
          <p:nvPr/>
        </p:nvSpPr>
        <p:spPr>
          <a:xfrm>
            <a:off x="1237013" y="3483737"/>
            <a:ext cx="1472400" cy="88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1"/>
          <p:cNvSpPr txBox="1"/>
          <p:nvPr/>
        </p:nvSpPr>
        <p:spPr>
          <a:xfrm>
            <a:off x="1263463" y="3651750"/>
            <a:ext cx="1414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325" lIns="85325" spcFirstLastPara="1" rIns="85325" wrap="square" tIns="85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Swamp of POX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41"/>
          <p:cNvSpPr/>
          <p:nvPr/>
        </p:nvSpPr>
        <p:spPr>
          <a:xfrm>
            <a:off x="3010983" y="3483737"/>
            <a:ext cx="1472400" cy="88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1"/>
          <p:cNvSpPr txBox="1"/>
          <p:nvPr/>
        </p:nvSpPr>
        <p:spPr>
          <a:xfrm>
            <a:off x="3047363" y="3651750"/>
            <a:ext cx="1414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325" lIns="85325" spcFirstLastPara="1" rIns="85325" wrap="square" tIns="85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b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41"/>
          <p:cNvSpPr/>
          <p:nvPr/>
        </p:nvSpPr>
        <p:spPr>
          <a:xfrm>
            <a:off x="4671512" y="3483737"/>
            <a:ext cx="1472400" cy="88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"/>
          <p:cNvSpPr txBox="1"/>
          <p:nvPr/>
        </p:nvSpPr>
        <p:spPr>
          <a:xfrm>
            <a:off x="4727718" y="3651770"/>
            <a:ext cx="1360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325" lIns="85325" spcFirstLastPara="1" rIns="85325" wrap="square" tIns="85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Verbs</a:t>
            </a:r>
            <a:endParaRPr b="1" sz="13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41"/>
          <p:cNvSpPr/>
          <p:nvPr/>
        </p:nvSpPr>
        <p:spPr>
          <a:xfrm>
            <a:off x="6353809" y="3483737"/>
            <a:ext cx="1472400" cy="88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1"/>
          <p:cNvSpPr txBox="1"/>
          <p:nvPr/>
        </p:nvSpPr>
        <p:spPr>
          <a:xfrm>
            <a:off x="6427387" y="3651750"/>
            <a:ext cx="1360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325" lIns="85325" spcFirstLastPara="1" rIns="85325" wrap="square" tIns="85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Hypermedia Controls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228600" y="542400"/>
            <a:ext cx="42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Como alcançar a chamada “Glória do REST”?</a:t>
            </a:r>
            <a:endParaRPr sz="1500">
              <a:solidFill>
                <a:srgbClr val="9008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77" name="Google Shape;477;p41"/>
          <p:cNvSpPr txBox="1"/>
          <p:nvPr/>
        </p:nvSpPr>
        <p:spPr>
          <a:xfrm>
            <a:off x="146550" y="65400"/>
            <a:ext cx="401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Richardson Maturity Model</a:t>
            </a:r>
            <a:endParaRPr sz="19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8" name="Google Shape;478;p41"/>
          <p:cNvSpPr txBox="1"/>
          <p:nvPr/>
        </p:nvSpPr>
        <p:spPr>
          <a:xfrm>
            <a:off x="1683413" y="1866963"/>
            <a:ext cx="11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Level 0:</a:t>
            </a:r>
            <a:endParaRPr/>
          </a:p>
        </p:txBody>
      </p:sp>
      <p:sp>
        <p:nvSpPr>
          <p:cNvPr id="479" name="Google Shape;479;p41"/>
          <p:cNvSpPr txBox="1"/>
          <p:nvPr/>
        </p:nvSpPr>
        <p:spPr>
          <a:xfrm>
            <a:off x="3354763" y="1866963"/>
            <a:ext cx="11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Level 1:</a:t>
            </a:r>
            <a:endParaRPr/>
          </a:p>
        </p:txBody>
      </p:sp>
      <p:sp>
        <p:nvSpPr>
          <p:cNvPr id="480" name="Google Shape;480;p41"/>
          <p:cNvSpPr txBox="1"/>
          <p:nvPr/>
        </p:nvSpPr>
        <p:spPr>
          <a:xfrm>
            <a:off x="5026113" y="1866963"/>
            <a:ext cx="11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Level 2:</a:t>
            </a:r>
            <a:endParaRPr/>
          </a:p>
        </p:txBody>
      </p:sp>
      <p:sp>
        <p:nvSpPr>
          <p:cNvPr id="481" name="Google Shape;481;p41"/>
          <p:cNvSpPr txBox="1"/>
          <p:nvPr/>
        </p:nvSpPr>
        <p:spPr>
          <a:xfrm>
            <a:off x="6697438" y="1866963"/>
            <a:ext cx="11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Level 3: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/>
          <p:nvPr/>
        </p:nvSpPr>
        <p:spPr>
          <a:xfrm>
            <a:off x="1280125" y="1985650"/>
            <a:ext cx="71631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 e a documentação?</a:t>
            </a:r>
            <a:endParaRPr sz="59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Sensed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2461"/>
      </a:accent1>
      <a:accent2>
        <a:srgbClr val="3F1061"/>
      </a:accent2>
      <a:accent3>
        <a:srgbClr val="792FAD"/>
      </a:accent3>
      <a:accent4>
        <a:srgbClr val="8751AD"/>
      </a:accent4>
      <a:accent5>
        <a:srgbClr val="007BC4"/>
      </a:accent5>
      <a:accent6>
        <a:srgbClr val="EB6034"/>
      </a:accent6>
      <a:hlink>
        <a:srgbClr val="00AEE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